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4" r:id="rId1"/>
  </p:sldMasterIdLst>
  <p:sldIdLst>
    <p:sldId id="256" r:id="rId2"/>
    <p:sldId id="273" r:id="rId3"/>
    <p:sldId id="274" r:id="rId4"/>
    <p:sldId id="279" r:id="rId5"/>
    <p:sldId id="283" r:id="rId6"/>
    <p:sldId id="276" r:id="rId7"/>
    <p:sldId id="258" r:id="rId8"/>
    <p:sldId id="257" r:id="rId9"/>
    <p:sldId id="259" r:id="rId10"/>
    <p:sldId id="260" r:id="rId11"/>
    <p:sldId id="280" r:id="rId12"/>
    <p:sldId id="261" r:id="rId13"/>
    <p:sldId id="262" r:id="rId14"/>
    <p:sldId id="263" r:id="rId15"/>
    <p:sldId id="264" r:id="rId16"/>
    <p:sldId id="265" r:id="rId17"/>
    <p:sldId id="266" r:id="rId18"/>
    <p:sldId id="267" r:id="rId19"/>
    <p:sldId id="268" r:id="rId20"/>
    <p:sldId id="269" r:id="rId21"/>
    <p:sldId id="270" r:id="rId22"/>
    <p:sldId id="272" r:id="rId23"/>
    <p:sldId id="28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de Windows" initials="UdW" lastIdx="0" clrIdx="0">
    <p:extLst>
      <p:ext uri="{19B8F6BF-5375-455C-9EA6-DF929625EA0E}">
        <p15:presenceInfo xmlns:p15="http://schemas.microsoft.com/office/powerpoint/2012/main" userId="Usuario de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0" autoAdjust="0"/>
    <p:restoredTop sz="94343" autoAdjust="0"/>
  </p:normalViewPr>
  <p:slideViewPr>
    <p:cSldViewPr snapToGrid="0">
      <p:cViewPr>
        <p:scale>
          <a:sx n="100" d="100"/>
          <a:sy n="100" d="100"/>
        </p:scale>
        <p:origin x="648"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71D69-83E0-4F7B-A067-2BB79394CE15}"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s-MX"/>
        </a:p>
      </dgm:t>
    </dgm:pt>
    <dgm:pt modelId="{4E977BF9-7BBF-422D-A156-E12E2755FCC6}">
      <dgm:prSet phldrT="[Texto]" custT="1"/>
      <dgm:spPr/>
      <dgm:t>
        <a:bodyPr/>
        <a:lstStyle/>
        <a:p>
          <a:pPr algn="ctr"/>
          <a:r>
            <a:rPr lang="en-US" sz="4000" dirty="0" smtClean="0"/>
            <a:t>2</a:t>
          </a:r>
          <a:endParaRPr lang="es-MX" sz="4000" dirty="0"/>
        </a:p>
      </dgm:t>
    </dgm:pt>
    <dgm:pt modelId="{043A17F0-8855-4AD3-B423-24EE6079C1CD}" type="parTrans" cxnId="{A7505311-B5CE-4173-9338-F85DF4AD76D9}">
      <dgm:prSet/>
      <dgm:spPr/>
      <dgm:t>
        <a:bodyPr/>
        <a:lstStyle/>
        <a:p>
          <a:endParaRPr lang="es-MX"/>
        </a:p>
      </dgm:t>
    </dgm:pt>
    <dgm:pt modelId="{4B2EA39E-2FFC-4B18-8130-1C4BE802AD08}" type="sibTrans" cxnId="{A7505311-B5CE-4173-9338-F85DF4AD76D9}">
      <dgm:prSet/>
      <dgm:spPr/>
      <dgm:t>
        <a:bodyPr/>
        <a:lstStyle/>
        <a:p>
          <a:endParaRPr lang="es-MX"/>
        </a:p>
      </dgm:t>
    </dgm:pt>
    <dgm:pt modelId="{55E8A07B-5F32-4EE3-AC69-30E11BA66612}">
      <dgm:prSet phldrT="[Texto]" custT="1"/>
      <dgm:spPr/>
      <dgm:t>
        <a:bodyPr/>
        <a:lstStyle/>
        <a:p>
          <a:pPr algn="ctr"/>
          <a:r>
            <a:rPr lang="es-MX" sz="4000" dirty="0" smtClean="0"/>
            <a:t>3</a:t>
          </a:r>
          <a:endParaRPr lang="es-MX" sz="4000" dirty="0"/>
        </a:p>
      </dgm:t>
    </dgm:pt>
    <dgm:pt modelId="{AB5A80DE-69E5-4EFC-9917-86DED72B0774}" type="parTrans" cxnId="{902D6CE8-0988-419D-9202-C2216BA872BC}">
      <dgm:prSet/>
      <dgm:spPr/>
      <dgm:t>
        <a:bodyPr/>
        <a:lstStyle/>
        <a:p>
          <a:endParaRPr lang="es-MX"/>
        </a:p>
      </dgm:t>
    </dgm:pt>
    <dgm:pt modelId="{428BFBA9-B2C7-4221-AB3D-AB3A693B975E}" type="sibTrans" cxnId="{902D6CE8-0988-419D-9202-C2216BA872BC}">
      <dgm:prSet/>
      <dgm:spPr/>
      <dgm:t>
        <a:bodyPr/>
        <a:lstStyle/>
        <a:p>
          <a:endParaRPr lang="es-MX"/>
        </a:p>
      </dgm:t>
    </dgm:pt>
    <dgm:pt modelId="{A042968D-9EE3-4B75-B635-37619AABD60A}">
      <dgm:prSet phldrT="[Texto]" custT="1"/>
      <dgm:spPr/>
      <dgm:t>
        <a:bodyPr/>
        <a:lstStyle/>
        <a:p>
          <a:pPr algn="ctr"/>
          <a:r>
            <a:rPr lang="en-US" sz="4000" dirty="0" smtClean="0"/>
            <a:t>1</a:t>
          </a:r>
          <a:endParaRPr lang="es-MX" sz="4000" dirty="0"/>
        </a:p>
      </dgm:t>
    </dgm:pt>
    <dgm:pt modelId="{79C15A0F-8052-4B0B-8988-05D1DBE8A330}" type="parTrans" cxnId="{4B43E69B-3367-4F9C-83C3-8E6E56C0BC4B}">
      <dgm:prSet/>
      <dgm:spPr/>
      <dgm:t>
        <a:bodyPr/>
        <a:lstStyle/>
        <a:p>
          <a:endParaRPr lang="es-MX"/>
        </a:p>
      </dgm:t>
    </dgm:pt>
    <dgm:pt modelId="{77F67815-1BDD-4A0E-B157-14E592F0EFDB}" type="sibTrans" cxnId="{4B43E69B-3367-4F9C-83C3-8E6E56C0BC4B}">
      <dgm:prSet/>
      <dgm:spPr/>
      <dgm:t>
        <a:bodyPr/>
        <a:lstStyle/>
        <a:p>
          <a:endParaRPr lang="es-MX"/>
        </a:p>
      </dgm:t>
    </dgm:pt>
    <dgm:pt modelId="{05288AFD-C110-4149-AF94-3AF3D3727536}">
      <dgm:prSet custT="1"/>
      <dgm:spPr/>
      <dgm:t>
        <a:bodyPr/>
        <a:lstStyle/>
        <a:p>
          <a:pPr algn="ctr"/>
          <a:r>
            <a:rPr lang="es-MX" sz="2400" noProof="0" dirty="0" smtClean="0"/>
            <a:t>Usar  Mozilla Firefox</a:t>
          </a:r>
          <a:endParaRPr lang="es-MX" sz="2400" noProof="0" dirty="0"/>
        </a:p>
      </dgm:t>
    </dgm:pt>
    <dgm:pt modelId="{8D0C63CC-6BDE-42B5-9117-DBC9B14979AC}" type="parTrans" cxnId="{D9FD4713-B786-40CD-B74A-10B5BC52FD60}">
      <dgm:prSet/>
      <dgm:spPr/>
      <dgm:t>
        <a:bodyPr/>
        <a:lstStyle/>
        <a:p>
          <a:endParaRPr lang="es-MX"/>
        </a:p>
      </dgm:t>
    </dgm:pt>
    <dgm:pt modelId="{3C501A5B-FEE6-4D7E-B1D2-7051AA211B82}" type="sibTrans" cxnId="{D9FD4713-B786-40CD-B74A-10B5BC52FD60}">
      <dgm:prSet/>
      <dgm:spPr/>
      <dgm:t>
        <a:bodyPr/>
        <a:lstStyle/>
        <a:p>
          <a:endParaRPr lang="es-MX"/>
        </a:p>
      </dgm:t>
    </dgm:pt>
    <dgm:pt modelId="{414FBA72-75FE-491F-AAB8-597A6F63B5D0}">
      <dgm:prSet custT="1"/>
      <dgm:spPr/>
      <dgm:t>
        <a:bodyPr/>
        <a:lstStyle/>
        <a:p>
          <a:pPr algn="ctr"/>
          <a:endParaRPr lang="es-MX" sz="2400" noProof="0" dirty="0"/>
        </a:p>
      </dgm:t>
    </dgm:pt>
    <dgm:pt modelId="{76A0FA61-1B56-46A1-A426-63FE09D8EC5E}" type="parTrans" cxnId="{429AD9D1-ABB7-499F-A911-A32B7F1A49B2}">
      <dgm:prSet/>
      <dgm:spPr/>
      <dgm:t>
        <a:bodyPr/>
        <a:lstStyle/>
        <a:p>
          <a:endParaRPr lang="es-MX"/>
        </a:p>
      </dgm:t>
    </dgm:pt>
    <dgm:pt modelId="{797DF5FE-6DEA-4969-AEE0-956F551FAFBB}" type="sibTrans" cxnId="{429AD9D1-ABB7-499F-A911-A32B7F1A49B2}">
      <dgm:prSet/>
      <dgm:spPr/>
      <dgm:t>
        <a:bodyPr/>
        <a:lstStyle/>
        <a:p>
          <a:endParaRPr lang="es-MX"/>
        </a:p>
      </dgm:t>
    </dgm:pt>
    <dgm:pt modelId="{0879D1F2-BDF0-4092-A66C-84339E21EFCB}">
      <dgm:prSet/>
      <dgm:spPr/>
      <dgm:t>
        <a:bodyPr/>
        <a:lstStyle/>
        <a:p>
          <a:r>
            <a:rPr lang="es-MX" noProof="0" dirty="0" smtClean="0"/>
            <a:t>Si no alcanzas a visualizar la retícula, favor de reducir el tamaño del contenido usando: “</a:t>
          </a:r>
          <a:r>
            <a:rPr lang="es-MX" b="1" noProof="0" dirty="0" err="1" smtClean="0"/>
            <a:t>Ctrl</a:t>
          </a:r>
          <a:r>
            <a:rPr lang="es-MX" b="1" noProof="0" dirty="0" smtClean="0"/>
            <a:t> ++</a:t>
          </a:r>
          <a:r>
            <a:rPr lang="es-MX" noProof="0" dirty="0" smtClean="0"/>
            <a:t>“ </a:t>
          </a:r>
          <a:r>
            <a:rPr lang="es-MX" noProof="0" dirty="0" err="1" smtClean="0"/>
            <a:t>ó</a:t>
          </a:r>
          <a:r>
            <a:rPr lang="es-MX" noProof="0" dirty="0" smtClean="0"/>
            <a:t> “</a:t>
          </a:r>
          <a:r>
            <a:rPr lang="es-MX" b="1" noProof="0" dirty="0" err="1" smtClean="0"/>
            <a:t>Ctrl</a:t>
          </a:r>
          <a:r>
            <a:rPr lang="es-MX" b="1" noProof="0" dirty="0" smtClean="0"/>
            <a:t> </a:t>
          </a:r>
          <a:r>
            <a:rPr lang="es-MX" b="1" noProof="0" dirty="0" smtClean="0"/>
            <a:t>--</a:t>
          </a:r>
          <a:r>
            <a:rPr lang="es-MX" noProof="0" dirty="0" smtClean="0"/>
            <a:t>” </a:t>
          </a:r>
          <a:r>
            <a:rPr lang="es-MX" noProof="0" dirty="0" smtClean="0"/>
            <a:t>para ampliar </a:t>
          </a:r>
          <a:r>
            <a:rPr lang="es-MX" noProof="0" dirty="0" smtClean="0"/>
            <a:t>o reducir el </a:t>
          </a:r>
          <a:r>
            <a:rPr lang="es-MX" noProof="0" dirty="0" smtClean="0"/>
            <a:t>contenido</a:t>
          </a:r>
          <a:endParaRPr lang="es-MX" noProof="0" dirty="0"/>
        </a:p>
      </dgm:t>
    </dgm:pt>
    <dgm:pt modelId="{50326AB2-EE1C-45CD-A58F-B7D37267D5CD}" type="parTrans" cxnId="{DF02DAC9-5FCD-4B40-B368-269AF837E9B0}">
      <dgm:prSet/>
      <dgm:spPr/>
      <dgm:t>
        <a:bodyPr/>
        <a:lstStyle/>
        <a:p>
          <a:endParaRPr lang="es-MX"/>
        </a:p>
      </dgm:t>
    </dgm:pt>
    <dgm:pt modelId="{D198FBD7-B007-42AB-8282-CFF0B51B1C4A}" type="sibTrans" cxnId="{DF02DAC9-5FCD-4B40-B368-269AF837E9B0}">
      <dgm:prSet/>
      <dgm:spPr/>
      <dgm:t>
        <a:bodyPr/>
        <a:lstStyle/>
        <a:p>
          <a:endParaRPr lang="es-MX"/>
        </a:p>
      </dgm:t>
    </dgm:pt>
    <dgm:pt modelId="{45DE9162-6ED3-4AF4-AEA1-1308BA8321D5}">
      <dgm:prSet/>
      <dgm:spPr/>
      <dgm:t>
        <a:bodyPr/>
        <a:lstStyle/>
        <a:p>
          <a:r>
            <a:rPr lang="es-MX" noProof="0" dirty="0" smtClean="0"/>
            <a:t>Favor de no recargar la página ya que el sistema te sacará y tendrás que esperar </a:t>
          </a:r>
          <a:r>
            <a:rPr lang="es-MX" noProof="0" dirty="0" smtClean="0"/>
            <a:t>3 </a:t>
          </a:r>
          <a:r>
            <a:rPr lang="es-MX" noProof="0" dirty="0" smtClean="0"/>
            <a:t>minutos para poder ingresar de nuevo.</a:t>
          </a:r>
          <a:endParaRPr lang="es-MX" noProof="0" dirty="0"/>
        </a:p>
      </dgm:t>
    </dgm:pt>
    <dgm:pt modelId="{80E411B8-61B1-486F-96DB-733657EBAC5C}" type="parTrans" cxnId="{A64F686D-E184-418A-B011-B1194CEF8CBE}">
      <dgm:prSet/>
      <dgm:spPr/>
      <dgm:t>
        <a:bodyPr/>
        <a:lstStyle/>
        <a:p>
          <a:endParaRPr lang="es-MX"/>
        </a:p>
      </dgm:t>
    </dgm:pt>
    <dgm:pt modelId="{055C83E8-2795-4A91-9860-8856F5F9834B}" type="sibTrans" cxnId="{A64F686D-E184-418A-B011-B1194CEF8CBE}">
      <dgm:prSet/>
      <dgm:spPr/>
      <dgm:t>
        <a:bodyPr/>
        <a:lstStyle/>
        <a:p>
          <a:endParaRPr lang="es-MX"/>
        </a:p>
      </dgm:t>
    </dgm:pt>
    <dgm:pt modelId="{DCC580DD-2764-4475-B5A8-3774D166F79B}" type="pres">
      <dgm:prSet presAssocID="{4F071D69-83E0-4F7B-A067-2BB79394CE15}" presName="diagram" presStyleCnt="0">
        <dgm:presLayoutVars>
          <dgm:dir/>
          <dgm:animLvl val="lvl"/>
          <dgm:resizeHandles val="exact"/>
        </dgm:presLayoutVars>
      </dgm:prSet>
      <dgm:spPr/>
      <dgm:t>
        <a:bodyPr/>
        <a:lstStyle/>
        <a:p>
          <a:endParaRPr lang="es-MX"/>
        </a:p>
      </dgm:t>
    </dgm:pt>
    <dgm:pt modelId="{A579563A-D04C-4FF7-A86B-75E3B2ADB17B}" type="pres">
      <dgm:prSet presAssocID="{4E977BF9-7BBF-422D-A156-E12E2755FCC6}" presName="compNode" presStyleCnt="0"/>
      <dgm:spPr/>
    </dgm:pt>
    <dgm:pt modelId="{208A4BE0-ED4F-41B7-8655-13643B2847A6}" type="pres">
      <dgm:prSet presAssocID="{4E977BF9-7BBF-422D-A156-E12E2755FCC6}" presName="childRect" presStyleLbl="bgAcc1" presStyleIdx="0" presStyleCnt="3" custScaleX="115177" custScaleY="83362" custLinFactX="10649" custLinFactNeighborX="100000" custLinFactNeighborY="4220">
        <dgm:presLayoutVars>
          <dgm:bulletEnabled val="1"/>
        </dgm:presLayoutVars>
      </dgm:prSet>
      <dgm:spPr/>
      <dgm:t>
        <a:bodyPr/>
        <a:lstStyle/>
        <a:p>
          <a:endParaRPr lang="es-MX"/>
        </a:p>
      </dgm:t>
    </dgm:pt>
    <dgm:pt modelId="{02AD2C7A-583C-4AA6-A981-5E7C1BFD16AE}" type="pres">
      <dgm:prSet presAssocID="{4E977BF9-7BBF-422D-A156-E12E2755FCC6}" presName="parentText" presStyleLbl="node1" presStyleIdx="0" presStyleCnt="0">
        <dgm:presLayoutVars>
          <dgm:chMax val="0"/>
          <dgm:bulletEnabled val="1"/>
        </dgm:presLayoutVars>
      </dgm:prSet>
      <dgm:spPr/>
      <dgm:t>
        <a:bodyPr/>
        <a:lstStyle/>
        <a:p>
          <a:endParaRPr lang="es-MX"/>
        </a:p>
      </dgm:t>
    </dgm:pt>
    <dgm:pt modelId="{A7D4D93B-90FB-4628-80C3-CF24E68308E0}" type="pres">
      <dgm:prSet presAssocID="{4E977BF9-7BBF-422D-A156-E12E2755FCC6}" presName="parentRect" presStyleLbl="alignNode1" presStyleIdx="0" presStyleCnt="3" custScaleX="115177" custScaleY="72921" custLinFactX="10649" custLinFactNeighborX="100000" custLinFactNeighborY="9814"/>
      <dgm:spPr/>
      <dgm:t>
        <a:bodyPr/>
        <a:lstStyle/>
        <a:p>
          <a:endParaRPr lang="es-MX"/>
        </a:p>
      </dgm:t>
    </dgm:pt>
    <dgm:pt modelId="{D865AE9F-59CC-42FE-836E-0856FA159EA2}" type="pres">
      <dgm:prSet presAssocID="{4E977BF9-7BBF-422D-A156-E12E2755FCC6}" presName="adorn" presStyleLbl="fgAccFollowNode1" presStyleIdx="0" presStyleCnt="3" custScaleX="100234" custScaleY="82382" custLinFactX="123001" custLinFactNeighborX="200000" custLinFactNeighborY="-3555"/>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05B60915-32BC-4A8F-BAB0-C3B7E33BC089}" type="pres">
      <dgm:prSet presAssocID="{4B2EA39E-2FFC-4B18-8130-1C4BE802AD08}" presName="sibTrans" presStyleLbl="sibTrans2D1" presStyleIdx="0" presStyleCnt="0"/>
      <dgm:spPr/>
      <dgm:t>
        <a:bodyPr/>
        <a:lstStyle/>
        <a:p>
          <a:endParaRPr lang="es-MX"/>
        </a:p>
      </dgm:t>
    </dgm:pt>
    <dgm:pt modelId="{A6FFB180-8B14-4DC9-80A0-32F9A2A07275}" type="pres">
      <dgm:prSet presAssocID="{55E8A07B-5F32-4EE3-AC69-30E11BA66612}" presName="compNode" presStyleCnt="0"/>
      <dgm:spPr/>
    </dgm:pt>
    <dgm:pt modelId="{D575D068-DEC9-4511-8A7C-0B81B251D6A0}" type="pres">
      <dgm:prSet presAssocID="{55E8A07B-5F32-4EE3-AC69-30E11BA66612}" presName="childRect" presStyleLbl="bgAcc1" presStyleIdx="1" presStyleCnt="3" custScaleX="92268" custScaleY="83822" custLinFactX="20759" custLinFactNeighborX="100000" custLinFactNeighborY="-722">
        <dgm:presLayoutVars>
          <dgm:bulletEnabled val="1"/>
        </dgm:presLayoutVars>
      </dgm:prSet>
      <dgm:spPr/>
      <dgm:t>
        <a:bodyPr/>
        <a:lstStyle/>
        <a:p>
          <a:endParaRPr lang="es-MX"/>
        </a:p>
      </dgm:t>
    </dgm:pt>
    <dgm:pt modelId="{B017D78C-D365-42A2-9AC6-8FCFC36888C8}" type="pres">
      <dgm:prSet presAssocID="{55E8A07B-5F32-4EE3-AC69-30E11BA66612}" presName="parentText" presStyleLbl="node1" presStyleIdx="0" presStyleCnt="0">
        <dgm:presLayoutVars>
          <dgm:chMax val="0"/>
          <dgm:bulletEnabled val="1"/>
        </dgm:presLayoutVars>
      </dgm:prSet>
      <dgm:spPr/>
      <dgm:t>
        <a:bodyPr/>
        <a:lstStyle/>
        <a:p>
          <a:endParaRPr lang="es-MX"/>
        </a:p>
      </dgm:t>
    </dgm:pt>
    <dgm:pt modelId="{95E30E55-0915-4505-8C64-937BF671D45B}" type="pres">
      <dgm:prSet presAssocID="{55E8A07B-5F32-4EE3-AC69-30E11BA66612}" presName="parentRect" presStyleLbl="alignNode1" presStyleIdx="1" presStyleCnt="3" custScaleX="92268" custScaleY="83822" custLinFactX="20759" custLinFactNeighborX="100000" custLinFactNeighborY="-1680"/>
      <dgm:spPr/>
      <dgm:t>
        <a:bodyPr/>
        <a:lstStyle/>
        <a:p>
          <a:endParaRPr lang="es-MX"/>
        </a:p>
      </dgm:t>
    </dgm:pt>
    <dgm:pt modelId="{192E81C5-B95F-401E-9BC9-68724ACAB026}" type="pres">
      <dgm:prSet presAssocID="{55E8A07B-5F32-4EE3-AC69-30E11BA66612}" presName="adorn" presStyleLbl="fgAccFollowNode1" presStyleIdx="1" presStyleCnt="3" custScaleX="92268" custScaleY="83822" custLinFactX="145027" custLinFactNeighborX="200000" custLinFactNeighborY="-1540"/>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FED2C4E2-E50B-4D67-A00E-61C887BD1D53}" type="pres">
      <dgm:prSet presAssocID="{428BFBA9-B2C7-4221-AB3D-AB3A693B975E}" presName="sibTrans" presStyleLbl="sibTrans2D1" presStyleIdx="0" presStyleCnt="0"/>
      <dgm:spPr/>
      <dgm:t>
        <a:bodyPr/>
        <a:lstStyle/>
        <a:p>
          <a:endParaRPr lang="es-MX"/>
        </a:p>
      </dgm:t>
    </dgm:pt>
    <dgm:pt modelId="{627D9CAD-142D-4E42-8D07-C86AD270D020}" type="pres">
      <dgm:prSet presAssocID="{A042968D-9EE3-4B75-B635-37619AABD60A}" presName="compNode" presStyleCnt="0"/>
      <dgm:spPr/>
    </dgm:pt>
    <dgm:pt modelId="{59E6EB1D-BC10-4C0E-9675-0B8EBAEE3436}" type="pres">
      <dgm:prSet presAssocID="{A042968D-9EE3-4B75-B635-37619AABD60A}" presName="childRect" presStyleLbl="bgAcc1" presStyleIdx="2" presStyleCnt="3" custScaleX="99937" custScaleY="62088" custLinFactX="-100000" custLinFactNeighborX="-138325" custLinFactNeighborY="16260">
        <dgm:presLayoutVars>
          <dgm:bulletEnabled val="1"/>
        </dgm:presLayoutVars>
      </dgm:prSet>
      <dgm:spPr/>
      <dgm:t>
        <a:bodyPr/>
        <a:lstStyle/>
        <a:p>
          <a:endParaRPr lang="es-MX"/>
        </a:p>
      </dgm:t>
    </dgm:pt>
    <dgm:pt modelId="{5F0CF020-6553-4EEA-85DA-CEFD67A746B7}" type="pres">
      <dgm:prSet presAssocID="{A042968D-9EE3-4B75-B635-37619AABD60A}" presName="parentText" presStyleLbl="node1" presStyleIdx="0" presStyleCnt="0">
        <dgm:presLayoutVars>
          <dgm:chMax val="0"/>
          <dgm:bulletEnabled val="1"/>
        </dgm:presLayoutVars>
      </dgm:prSet>
      <dgm:spPr/>
      <dgm:t>
        <a:bodyPr/>
        <a:lstStyle/>
        <a:p>
          <a:endParaRPr lang="es-MX"/>
        </a:p>
      </dgm:t>
    </dgm:pt>
    <dgm:pt modelId="{7912685F-50B7-49DF-8695-341D91DB0B49}" type="pres">
      <dgm:prSet presAssocID="{A042968D-9EE3-4B75-B635-37619AABD60A}" presName="parentRect" presStyleLbl="alignNode1" presStyleIdx="2" presStyleCnt="3" custScaleX="100982" custScaleY="74956" custLinFactX="-100000" custLinFactNeighborX="-137802" custLinFactNeighborY="453"/>
      <dgm:spPr/>
      <dgm:t>
        <a:bodyPr/>
        <a:lstStyle/>
        <a:p>
          <a:endParaRPr lang="es-MX"/>
        </a:p>
      </dgm:t>
    </dgm:pt>
    <dgm:pt modelId="{AB2A90C3-5957-4FF0-9CFC-3715F1F36CE1}" type="pres">
      <dgm:prSet presAssocID="{A042968D-9EE3-4B75-B635-37619AABD60A}" presName="adorn" presStyleLbl="fgAccFollowNode1" presStyleIdx="2" presStyleCnt="3" custScaleX="85154" custScaleY="89960" custLinFactX="-304508" custLinFactNeighborX="-400000" custLinFactNeighborY="-21501"/>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pt>
  </dgm:ptLst>
  <dgm:cxnLst>
    <dgm:cxn modelId="{DE4B0543-7ADF-476C-B41F-268A964B7DE4}" type="presOf" srcId="{428BFBA9-B2C7-4221-AB3D-AB3A693B975E}" destId="{FED2C4E2-E50B-4D67-A00E-61C887BD1D53}" srcOrd="0" destOrd="0" presId="urn:microsoft.com/office/officeart/2005/8/layout/bList2"/>
    <dgm:cxn modelId="{1EACF37E-FC5B-4104-AE20-B01D93CF2B0F}" type="presOf" srcId="{45DE9162-6ED3-4AF4-AEA1-1308BA8321D5}" destId="{D575D068-DEC9-4511-8A7C-0B81B251D6A0}" srcOrd="0" destOrd="0" presId="urn:microsoft.com/office/officeart/2005/8/layout/bList2"/>
    <dgm:cxn modelId="{A64F686D-E184-418A-B011-B1194CEF8CBE}" srcId="{55E8A07B-5F32-4EE3-AC69-30E11BA66612}" destId="{45DE9162-6ED3-4AF4-AEA1-1308BA8321D5}" srcOrd="0" destOrd="0" parTransId="{80E411B8-61B1-486F-96DB-733657EBAC5C}" sibTransId="{055C83E8-2795-4A91-9860-8856F5F9834B}"/>
    <dgm:cxn modelId="{6A200DED-B2B0-495F-B5A3-B5B96E54AE77}" type="presOf" srcId="{4E977BF9-7BBF-422D-A156-E12E2755FCC6}" destId="{A7D4D93B-90FB-4628-80C3-CF24E68308E0}" srcOrd="1" destOrd="0" presId="urn:microsoft.com/office/officeart/2005/8/layout/bList2"/>
    <dgm:cxn modelId="{4B43E69B-3367-4F9C-83C3-8E6E56C0BC4B}" srcId="{4F071D69-83E0-4F7B-A067-2BB79394CE15}" destId="{A042968D-9EE3-4B75-B635-37619AABD60A}" srcOrd="2" destOrd="0" parTransId="{79C15A0F-8052-4B0B-8988-05D1DBE8A330}" sibTransId="{77F67815-1BDD-4A0E-B157-14E592F0EFDB}"/>
    <dgm:cxn modelId="{EF886015-575F-4BE3-AF07-9EE0348C35B7}" type="presOf" srcId="{414FBA72-75FE-491F-AAB8-597A6F63B5D0}" destId="{59E6EB1D-BC10-4C0E-9675-0B8EBAEE3436}" srcOrd="0" destOrd="0" presId="urn:microsoft.com/office/officeart/2005/8/layout/bList2"/>
    <dgm:cxn modelId="{DF02DAC9-5FCD-4B40-B368-269AF837E9B0}" srcId="{4E977BF9-7BBF-422D-A156-E12E2755FCC6}" destId="{0879D1F2-BDF0-4092-A66C-84339E21EFCB}" srcOrd="0" destOrd="0" parTransId="{50326AB2-EE1C-45CD-A58F-B7D37267D5CD}" sibTransId="{D198FBD7-B007-42AB-8282-CFF0B51B1C4A}"/>
    <dgm:cxn modelId="{D9FD4713-B786-40CD-B74A-10B5BC52FD60}" srcId="{A042968D-9EE3-4B75-B635-37619AABD60A}" destId="{05288AFD-C110-4149-AF94-3AF3D3727536}" srcOrd="1" destOrd="0" parTransId="{8D0C63CC-6BDE-42B5-9117-DBC9B14979AC}" sibTransId="{3C501A5B-FEE6-4D7E-B1D2-7051AA211B82}"/>
    <dgm:cxn modelId="{9321159B-184A-47EE-8F71-589E20AC4DF8}" type="presOf" srcId="{0879D1F2-BDF0-4092-A66C-84339E21EFCB}" destId="{208A4BE0-ED4F-41B7-8655-13643B2847A6}" srcOrd="0" destOrd="0" presId="urn:microsoft.com/office/officeart/2005/8/layout/bList2"/>
    <dgm:cxn modelId="{1BD9DD72-B701-48A5-B45B-4A628C54824D}" type="presOf" srcId="{55E8A07B-5F32-4EE3-AC69-30E11BA66612}" destId="{95E30E55-0915-4505-8C64-937BF671D45B}" srcOrd="1" destOrd="0" presId="urn:microsoft.com/office/officeart/2005/8/layout/bList2"/>
    <dgm:cxn modelId="{90EA8A82-02CD-441A-BC6D-9EE2C71203CC}" type="presOf" srcId="{4F071D69-83E0-4F7B-A067-2BB79394CE15}" destId="{DCC580DD-2764-4475-B5A8-3774D166F79B}" srcOrd="0" destOrd="0" presId="urn:microsoft.com/office/officeart/2005/8/layout/bList2"/>
    <dgm:cxn modelId="{96965292-2193-4B61-B453-EBE9280BAD0F}" type="presOf" srcId="{A042968D-9EE3-4B75-B635-37619AABD60A}" destId="{7912685F-50B7-49DF-8695-341D91DB0B49}" srcOrd="1" destOrd="0" presId="urn:microsoft.com/office/officeart/2005/8/layout/bList2"/>
    <dgm:cxn modelId="{ACED82C8-32E8-4229-941A-D4104F1C791A}" type="presOf" srcId="{55E8A07B-5F32-4EE3-AC69-30E11BA66612}" destId="{B017D78C-D365-42A2-9AC6-8FCFC36888C8}" srcOrd="0" destOrd="0" presId="urn:microsoft.com/office/officeart/2005/8/layout/bList2"/>
    <dgm:cxn modelId="{92CE7632-695C-4DE0-BA21-795D71AFF9D1}" type="presOf" srcId="{A042968D-9EE3-4B75-B635-37619AABD60A}" destId="{5F0CF020-6553-4EEA-85DA-CEFD67A746B7}" srcOrd="0" destOrd="0" presId="urn:microsoft.com/office/officeart/2005/8/layout/bList2"/>
    <dgm:cxn modelId="{B9D48A25-1F95-42CC-A3F5-F000BC611C5D}" type="presOf" srcId="{4B2EA39E-2FFC-4B18-8130-1C4BE802AD08}" destId="{05B60915-32BC-4A8F-BAB0-C3B7E33BC089}" srcOrd="0" destOrd="0" presId="urn:microsoft.com/office/officeart/2005/8/layout/bList2"/>
    <dgm:cxn modelId="{902D6CE8-0988-419D-9202-C2216BA872BC}" srcId="{4F071D69-83E0-4F7B-A067-2BB79394CE15}" destId="{55E8A07B-5F32-4EE3-AC69-30E11BA66612}" srcOrd="1" destOrd="0" parTransId="{AB5A80DE-69E5-4EFC-9917-86DED72B0774}" sibTransId="{428BFBA9-B2C7-4221-AB3D-AB3A693B975E}"/>
    <dgm:cxn modelId="{429AD9D1-ABB7-499F-A911-A32B7F1A49B2}" srcId="{A042968D-9EE3-4B75-B635-37619AABD60A}" destId="{414FBA72-75FE-491F-AAB8-597A6F63B5D0}" srcOrd="0" destOrd="0" parTransId="{76A0FA61-1B56-46A1-A426-63FE09D8EC5E}" sibTransId="{797DF5FE-6DEA-4969-AEE0-956F551FAFBB}"/>
    <dgm:cxn modelId="{A7505311-B5CE-4173-9338-F85DF4AD76D9}" srcId="{4F071D69-83E0-4F7B-A067-2BB79394CE15}" destId="{4E977BF9-7BBF-422D-A156-E12E2755FCC6}" srcOrd="0" destOrd="0" parTransId="{043A17F0-8855-4AD3-B423-24EE6079C1CD}" sibTransId="{4B2EA39E-2FFC-4B18-8130-1C4BE802AD08}"/>
    <dgm:cxn modelId="{76C32513-BB60-4F91-9936-4BC71E9BB349}" type="presOf" srcId="{4E977BF9-7BBF-422D-A156-E12E2755FCC6}" destId="{02AD2C7A-583C-4AA6-A981-5E7C1BFD16AE}" srcOrd="0" destOrd="0" presId="urn:microsoft.com/office/officeart/2005/8/layout/bList2"/>
    <dgm:cxn modelId="{1E5BB597-DDF5-4C63-94FF-80D33DCF0C1D}" type="presOf" srcId="{05288AFD-C110-4149-AF94-3AF3D3727536}" destId="{59E6EB1D-BC10-4C0E-9675-0B8EBAEE3436}" srcOrd="0" destOrd="1" presId="urn:microsoft.com/office/officeart/2005/8/layout/bList2"/>
    <dgm:cxn modelId="{B575970D-F0D9-4C67-811C-2EAFB3570527}" type="presParOf" srcId="{DCC580DD-2764-4475-B5A8-3774D166F79B}" destId="{A579563A-D04C-4FF7-A86B-75E3B2ADB17B}" srcOrd="0" destOrd="0" presId="urn:microsoft.com/office/officeart/2005/8/layout/bList2"/>
    <dgm:cxn modelId="{4669B318-1F74-4D0F-8196-8B5529670EA6}" type="presParOf" srcId="{A579563A-D04C-4FF7-A86B-75E3B2ADB17B}" destId="{208A4BE0-ED4F-41B7-8655-13643B2847A6}" srcOrd="0" destOrd="0" presId="urn:microsoft.com/office/officeart/2005/8/layout/bList2"/>
    <dgm:cxn modelId="{1BB2407C-6AF7-4E9B-B7C6-0822047DE101}" type="presParOf" srcId="{A579563A-D04C-4FF7-A86B-75E3B2ADB17B}" destId="{02AD2C7A-583C-4AA6-A981-5E7C1BFD16AE}" srcOrd="1" destOrd="0" presId="urn:microsoft.com/office/officeart/2005/8/layout/bList2"/>
    <dgm:cxn modelId="{52573D89-B693-441C-B285-20196F8B50FD}" type="presParOf" srcId="{A579563A-D04C-4FF7-A86B-75E3B2ADB17B}" destId="{A7D4D93B-90FB-4628-80C3-CF24E68308E0}" srcOrd="2" destOrd="0" presId="urn:microsoft.com/office/officeart/2005/8/layout/bList2"/>
    <dgm:cxn modelId="{E2DCA0A7-43CA-4CA8-BD70-F284A456D01F}" type="presParOf" srcId="{A579563A-D04C-4FF7-A86B-75E3B2ADB17B}" destId="{D865AE9F-59CC-42FE-836E-0856FA159EA2}" srcOrd="3" destOrd="0" presId="urn:microsoft.com/office/officeart/2005/8/layout/bList2"/>
    <dgm:cxn modelId="{1C396A8A-16BF-4D85-BABD-C5A9B82C1876}" type="presParOf" srcId="{DCC580DD-2764-4475-B5A8-3774D166F79B}" destId="{05B60915-32BC-4A8F-BAB0-C3B7E33BC089}" srcOrd="1" destOrd="0" presId="urn:microsoft.com/office/officeart/2005/8/layout/bList2"/>
    <dgm:cxn modelId="{0EDAC46B-C2FC-4ED3-8EEA-CBBB7D248866}" type="presParOf" srcId="{DCC580DD-2764-4475-B5A8-3774D166F79B}" destId="{A6FFB180-8B14-4DC9-80A0-32F9A2A07275}" srcOrd="2" destOrd="0" presId="urn:microsoft.com/office/officeart/2005/8/layout/bList2"/>
    <dgm:cxn modelId="{241FF36C-4D40-4A23-B676-7A713A63BA1C}" type="presParOf" srcId="{A6FFB180-8B14-4DC9-80A0-32F9A2A07275}" destId="{D575D068-DEC9-4511-8A7C-0B81B251D6A0}" srcOrd="0" destOrd="0" presId="urn:microsoft.com/office/officeart/2005/8/layout/bList2"/>
    <dgm:cxn modelId="{83BDA259-DD1F-4006-ABC9-BE5C9E79C73A}" type="presParOf" srcId="{A6FFB180-8B14-4DC9-80A0-32F9A2A07275}" destId="{B017D78C-D365-42A2-9AC6-8FCFC36888C8}" srcOrd="1" destOrd="0" presId="urn:microsoft.com/office/officeart/2005/8/layout/bList2"/>
    <dgm:cxn modelId="{C38CAA88-A52B-4BB7-A122-289FF3C38C27}" type="presParOf" srcId="{A6FFB180-8B14-4DC9-80A0-32F9A2A07275}" destId="{95E30E55-0915-4505-8C64-937BF671D45B}" srcOrd="2" destOrd="0" presId="urn:microsoft.com/office/officeart/2005/8/layout/bList2"/>
    <dgm:cxn modelId="{6A70A4F7-ED8F-4485-9CE8-F401BFFF8E06}" type="presParOf" srcId="{A6FFB180-8B14-4DC9-80A0-32F9A2A07275}" destId="{192E81C5-B95F-401E-9BC9-68724ACAB026}" srcOrd="3" destOrd="0" presId="urn:microsoft.com/office/officeart/2005/8/layout/bList2"/>
    <dgm:cxn modelId="{2DAF68D1-D248-4A85-99BC-62F52EB8007B}" type="presParOf" srcId="{DCC580DD-2764-4475-B5A8-3774D166F79B}" destId="{FED2C4E2-E50B-4D67-A00E-61C887BD1D53}" srcOrd="3" destOrd="0" presId="urn:microsoft.com/office/officeart/2005/8/layout/bList2"/>
    <dgm:cxn modelId="{0612D275-07AD-408E-AE77-C54083C97C2E}" type="presParOf" srcId="{DCC580DD-2764-4475-B5A8-3774D166F79B}" destId="{627D9CAD-142D-4E42-8D07-C86AD270D020}" srcOrd="4" destOrd="0" presId="urn:microsoft.com/office/officeart/2005/8/layout/bList2"/>
    <dgm:cxn modelId="{2754D7B5-7BF1-4F61-A4E3-BCA75DB5B64B}" type="presParOf" srcId="{627D9CAD-142D-4E42-8D07-C86AD270D020}" destId="{59E6EB1D-BC10-4C0E-9675-0B8EBAEE3436}" srcOrd="0" destOrd="0" presId="urn:microsoft.com/office/officeart/2005/8/layout/bList2"/>
    <dgm:cxn modelId="{CE81B3C8-B2B8-43BD-8D67-4D7CDCD63952}" type="presParOf" srcId="{627D9CAD-142D-4E42-8D07-C86AD270D020}" destId="{5F0CF020-6553-4EEA-85DA-CEFD67A746B7}" srcOrd="1" destOrd="0" presId="urn:microsoft.com/office/officeart/2005/8/layout/bList2"/>
    <dgm:cxn modelId="{76B58CB4-7619-4967-ABF2-FD0432627628}" type="presParOf" srcId="{627D9CAD-142D-4E42-8D07-C86AD270D020}" destId="{7912685F-50B7-49DF-8695-341D91DB0B49}" srcOrd="2" destOrd="0" presId="urn:microsoft.com/office/officeart/2005/8/layout/bList2"/>
    <dgm:cxn modelId="{95640B66-16BF-48D8-ACED-E8B59F86FCF5}" type="presParOf" srcId="{627D9CAD-142D-4E42-8D07-C86AD270D020}" destId="{AB2A90C3-5957-4FF0-9CFC-3715F1F36CE1}"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A4BE0-ED4F-41B7-8655-13643B2847A6}">
      <dsp:nvSpPr>
        <dsp:cNvPr id="0" name=""/>
        <dsp:cNvSpPr/>
      </dsp:nvSpPr>
      <dsp:spPr>
        <a:xfrm>
          <a:off x="3281863" y="552672"/>
          <a:ext cx="3405558" cy="183995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es-MX" sz="1900" kern="1200" noProof="0" dirty="0" smtClean="0"/>
            <a:t>Si no alcanzas a visualizar la retícula, favor de reducir el tamaño del contenido usando: “</a:t>
          </a:r>
          <a:r>
            <a:rPr lang="es-MX" sz="1900" b="1" kern="1200" noProof="0" dirty="0" err="1" smtClean="0"/>
            <a:t>Ctrl</a:t>
          </a:r>
          <a:r>
            <a:rPr lang="es-MX" sz="1900" b="1" kern="1200" noProof="0" dirty="0" smtClean="0"/>
            <a:t> ++</a:t>
          </a:r>
          <a:r>
            <a:rPr lang="es-MX" sz="1900" kern="1200" noProof="0" dirty="0" smtClean="0"/>
            <a:t>“ </a:t>
          </a:r>
          <a:r>
            <a:rPr lang="es-MX" sz="1900" kern="1200" noProof="0" dirty="0" err="1" smtClean="0"/>
            <a:t>ó</a:t>
          </a:r>
          <a:r>
            <a:rPr lang="es-MX" sz="1900" kern="1200" noProof="0" dirty="0" smtClean="0"/>
            <a:t> “</a:t>
          </a:r>
          <a:r>
            <a:rPr lang="es-MX" sz="1900" b="1" kern="1200" noProof="0" dirty="0" err="1" smtClean="0"/>
            <a:t>Ctrl</a:t>
          </a:r>
          <a:r>
            <a:rPr lang="es-MX" sz="1900" b="1" kern="1200" noProof="0" dirty="0" smtClean="0"/>
            <a:t> </a:t>
          </a:r>
          <a:r>
            <a:rPr lang="es-MX" sz="1900" b="1" kern="1200" noProof="0" dirty="0" smtClean="0"/>
            <a:t>--</a:t>
          </a:r>
          <a:r>
            <a:rPr lang="es-MX" sz="1900" kern="1200" noProof="0" dirty="0" smtClean="0"/>
            <a:t>” </a:t>
          </a:r>
          <a:r>
            <a:rPr lang="es-MX" sz="1900" kern="1200" noProof="0" dirty="0" smtClean="0"/>
            <a:t>para ampliar </a:t>
          </a:r>
          <a:r>
            <a:rPr lang="es-MX" sz="1900" kern="1200" noProof="0" dirty="0" smtClean="0"/>
            <a:t>o reducir el </a:t>
          </a:r>
          <a:r>
            <a:rPr lang="es-MX" sz="1900" kern="1200" noProof="0" dirty="0" smtClean="0"/>
            <a:t>contenido</a:t>
          </a:r>
          <a:endParaRPr lang="es-MX" sz="1900" kern="1200" noProof="0" dirty="0"/>
        </a:p>
      </dsp:txBody>
      <dsp:txXfrm>
        <a:off x="3324975" y="595784"/>
        <a:ext cx="3319334" cy="1796847"/>
      </dsp:txXfrm>
    </dsp:sp>
    <dsp:sp modelId="{A7D4D93B-90FB-4628-80C3-CF24E68308E0}">
      <dsp:nvSpPr>
        <dsp:cNvPr id="0" name=""/>
        <dsp:cNvSpPr/>
      </dsp:nvSpPr>
      <dsp:spPr>
        <a:xfrm>
          <a:off x="3281863" y="2704750"/>
          <a:ext cx="3405558" cy="69208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lvl="0" algn="ctr" defTabSz="1778000">
            <a:lnSpc>
              <a:spcPct val="90000"/>
            </a:lnSpc>
            <a:spcBef>
              <a:spcPct val="0"/>
            </a:spcBef>
            <a:spcAft>
              <a:spcPct val="35000"/>
            </a:spcAft>
          </a:pPr>
          <a:r>
            <a:rPr lang="en-US" sz="4000" kern="1200" dirty="0" smtClean="0"/>
            <a:t>2</a:t>
          </a:r>
          <a:endParaRPr lang="es-MX" sz="4000" kern="1200" dirty="0"/>
        </a:p>
      </dsp:txBody>
      <dsp:txXfrm>
        <a:off x="3281863" y="2704750"/>
        <a:ext cx="2398280" cy="692087"/>
      </dsp:txXfrm>
    </dsp:sp>
    <dsp:sp modelId="{D865AE9F-59CC-42FE-836E-0856FA159EA2}">
      <dsp:nvSpPr>
        <dsp:cNvPr id="0" name=""/>
        <dsp:cNvSpPr/>
      </dsp:nvSpPr>
      <dsp:spPr>
        <a:xfrm>
          <a:off x="5741932" y="2688231"/>
          <a:ext cx="1037302" cy="85255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75D068-DEC9-4511-8A7C-0B81B251D6A0}">
      <dsp:nvSpPr>
        <dsp:cNvPr id="0" name=""/>
        <dsp:cNvSpPr/>
      </dsp:nvSpPr>
      <dsp:spPr>
        <a:xfrm>
          <a:off x="7263550" y="437329"/>
          <a:ext cx="2728183" cy="185011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es-MX" sz="1900" kern="1200" noProof="0" dirty="0" smtClean="0"/>
            <a:t>Favor de no recargar la página ya que el sistema te sacará y tendrás que esperar </a:t>
          </a:r>
          <a:r>
            <a:rPr lang="es-MX" sz="1900" kern="1200" noProof="0" dirty="0" smtClean="0"/>
            <a:t>3 </a:t>
          </a:r>
          <a:r>
            <a:rPr lang="es-MX" sz="1900" kern="1200" noProof="0" dirty="0" smtClean="0"/>
            <a:t>minutos para poder ingresar de nuevo.</a:t>
          </a:r>
          <a:endParaRPr lang="es-MX" sz="1900" kern="1200" noProof="0" dirty="0"/>
        </a:p>
      </dsp:txBody>
      <dsp:txXfrm>
        <a:off x="7306900" y="480679"/>
        <a:ext cx="2641483" cy="1806762"/>
      </dsp:txXfrm>
    </dsp:sp>
    <dsp:sp modelId="{95E30E55-0915-4505-8C64-937BF671D45B}">
      <dsp:nvSpPr>
        <dsp:cNvPr id="0" name=""/>
        <dsp:cNvSpPr/>
      </dsp:nvSpPr>
      <dsp:spPr>
        <a:xfrm>
          <a:off x="7263550" y="2542744"/>
          <a:ext cx="2728183" cy="79554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lvl="0" algn="ctr" defTabSz="1778000">
            <a:lnSpc>
              <a:spcPct val="90000"/>
            </a:lnSpc>
            <a:spcBef>
              <a:spcPct val="0"/>
            </a:spcBef>
            <a:spcAft>
              <a:spcPct val="35000"/>
            </a:spcAft>
          </a:pPr>
          <a:r>
            <a:rPr lang="es-MX" sz="4000" kern="1200" dirty="0" smtClean="0"/>
            <a:t>3</a:t>
          </a:r>
          <a:endParaRPr lang="es-MX" sz="4000" kern="1200" dirty="0"/>
        </a:p>
      </dsp:txBody>
      <dsp:txXfrm>
        <a:off x="7263550" y="2542744"/>
        <a:ext cx="1921256" cy="795548"/>
      </dsp:txXfrm>
    </dsp:sp>
    <dsp:sp modelId="{192E81C5-B95F-401E-9BC9-68724ACAB026}">
      <dsp:nvSpPr>
        <dsp:cNvPr id="0" name=""/>
        <dsp:cNvSpPr/>
      </dsp:nvSpPr>
      <dsp:spPr>
        <a:xfrm>
          <a:off x="9189595" y="2700446"/>
          <a:ext cx="954864" cy="86745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E6EB1D-BC10-4C0E-9675-0B8EBAEE3436}">
      <dsp:nvSpPr>
        <dsp:cNvPr id="0" name=""/>
        <dsp:cNvSpPr/>
      </dsp:nvSpPr>
      <dsp:spPr>
        <a:xfrm>
          <a:off x="0" y="916202"/>
          <a:ext cx="2954941" cy="137040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ctr" defTabSz="1066800">
            <a:lnSpc>
              <a:spcPct val="90000"/>
            </a:lnSpc>
            <a:spcBef>
              <a:spcPct val="0"/>
            </a:spcBef>
            <a:spcAft>
              <a:spcPct val="15000"/>
            </a:spcAft>
            <a:buChar char="••"/>
          </a:pPr>
          <a:endParaRPr lang="es-MX" sz="2400" kern="1200" noProof="0" dirty="0"/>
        </a:p>
        <a:p>
          <a:pPr marL="228600" lvl="1" indent="-228600" algn="ctr" defTabSz="1066800">
            <a:lnSpc>
              <a:spcPct val="90000"/>
            </a:lnSpc>
            <a:spcBef>
              <a:spcPct val="0"/>
            </a:spcBef>
            <a:spcAft>
              <a:spcPct val="15000"/>
            </a:spcAft>
            <a:buChar char="••"/>
          </a:pPr>
          <a:r>
            <a:rPr lang="es-MX" sz="2400" kern="1200" noProof="0" dirty="0" smtClean="0"/>
            <a:t>Usar  Mozilla Firefox</a:t>
          </a:r>
          <a:endParaRPr lang="es-MX" sz="2400" kern="1200" noProof="0" dirty="0"/>
        </a:p>
      </dsp:txBody>
      <dsp:txXfrm>
        <a:off x="32110" y="948312"/>
        <a:ext cx="2890721" cy="1338291"/>
      </dsp:txXfrm>
    </dsp:sp>
    <dsp:sp modelId="{7912685F-50B7-49DF-8695-341D91DB0B49}">
      <dsp:nvSpPr>
        <dsp:cNvPr id="0" name=""/>
        <dsp:cNvSpPr/>
      </dsp:nvSpPr>
      <dsp:spPr>
        <a:xfrm>
          <a:off x="0" y="2469253"/>
          <a:ext cx="2985839" cy="7114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lvl="0" algn="ctr" defTabSz="1778000">
            <a:lnSpc>
              <a:spcPct val="90000"/>
            </a:lnSpc>
            <a:spcBef>
              <a:spcPct val="0"/>
            </a:spcBef>
            <a:spcAft>
              <a:spcPct val="35000"/>
            </a:spcAft>
          </a:pPr>
          <a:r>
            <a:rPr lang="en-US" sz="4000" kern="1200" dirty="0" smtClean="0"/>
            <a:t>1</a:t>
          </a:r>
          <a:endParaRPr lang="es-MX" sz="4000" kern="1200" dirty="0"/>
        </a:p>
      </dsp:txBody>
      <dsp:txXfrm>
        <a:off x="0" y="2469253"/>
        <a:ext cx="2102704" cy="711401"/>
      </dsp:txXfrm>
    </dsp:sp>
    <dsp:sp modelId="{AB2A90C3-5957-4FF0-9CFC-3715F1F36CE1}">
      <dsp:nvSpPr>
        <dsp:cNvPr id="0" name=""/>
        <dsp:cNvSpPr/>
      </dsp:nvSpPr>
      <dsp:spPr>
        <a:xfrm>
          <a:off x="1962205" y="2326305"/>
          <a:ext cx="881242" cy="93097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391669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698984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99237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‹Nº›</a:t>
            </a:fld>
            <a:endParaRPr lang="en-US" dirty="0"/>
          </a:p>
        </p:txBody>
      </p:sp>
    </p:spTree>
    <p:extLst>
      <p:ext uri="{BB962C8B-B14F-4D97-AF65-F5344CB8AC3E}">
        <p14:creationId xmlns:p14="http://schemas.microsoft.com/office/powerpoint/2010/main" val="3118385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20EBB0C4-6273-4C6E-B9BD-2EDC30F1CD52}" type="datetimeFigureOut">
              <a:rPr lang="en-US" smtClean="0"/>
              <a:t>1/16/2019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174549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79083446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74442175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90499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463421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2ABBEA6-7C60-4B02-AE87-00D78D8422AF}" type="datetimeFigureOut">
              <a:rPr lang="en-US" smtClean="0"/>
              <a:t>1/16/2019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11453436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9CAD897-D46E-4AD2-BD9B-49DD3E640873}" type="datetimeFigureOut">
              <a:rPr lang="en-US" smtClean="0"/>
              <a:t>1/16/2019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755277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8624D31-43A5-475A-80CF-332C9F6DCF35}" type="datetimeFigureOut">
              <a:rPr lang="en-US" smtClean="0"/>
              <a:t>1/16/2019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26710067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ith.m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package" Target="../embeddings/Documento_de_Microsoft_Word1.docx"/><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n-US" sz="4400" b="1" dirty="0"/>
              <a:t>MANUAL DE </a:t>
            </a:r>
            <a:r>
              <a:rPr lang="en-US" sz="4400" b="1" dirty="0" smtClean="0"/>
              <a:t>REINSCRIPCIÓN 2019-1</a:t>
            </a:r>
            <a:endParaRPr lang="es-MX" sz="4400" dirty="0"/>
          </a:p>
        </p:txBody>
      </p:sp>
      <p:pic>
        <p:nvPicPr>
          <p:cNvPr id="1026" name="Picture 2" descr="Resultado de imagen para i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6388" y="3620005"/>
            <a:ext cx="219075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734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4949" y="0"/>
            <a:ext cx="11396526" cy="1609344"/>
          </a:xfrm>
        </p:spPr>
        <p:txBody>
          <a:bodyPr>
            <a:noAutofit/>
          </a:bodyPr>
          <a:lstStyle/>
          <a:p>
            <a:pPr algn="just"/>
            <a:r>
              <a:rPr lang="es-MX" sz="3600" dirty="0"/>
              <a:t>3.- Al ingresar se mostrará un menú, en Materias se muestra el horario, una vez terminada la reinscripción, en Avisos podemos ver: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739" y="1722697"/>
            <a:ext cx="6400800" cy="475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9014324" y="1068306"/>
            <a:ext cx="2900362" cy="1815882"/>
          </a:xfrm>
          <a:prstGeom prst="rect">
            <a:avLst/>
          </a:prstGeom>
          <a:noFill/>
        </p:spPr>
        <p:txBody>
          <a:bodyPr wrap="square" rtlCol="0">
            <a:spAutoFit/>
          </a:bodyPr>
          <a:lstStyle/>
          <a:p>
            <a:r>
              <a:rPr lang="es-MX" sz="1600" dirty="0" smtClean="0">
                <a:solidFill>
                  <a:srgbClr val="0070C0"/>
                </a:solidFill>
              </a:rPr>
              <a:t>Si intentas </a:t>
            </a:r>
            <a:r>
              <a:rPr lang="es-MX" sz="1600" dirty="0" smtClean="0">
                <a:solidFill>
                  <a:srgbClr val="0070C0"/>
                </a:solidFill>
              </a:rPr>
              <a:t>y te </a:t>
            </a:r>
            <a:r>
              <a:rPr lang="es-MX" sz="1600" dirty="0" smtClean="0">
                <a:solidFill>
                  <a:srgbClr val="0070C0"/>
                </a:solidFill>
              </a:rPr>
              <a:t>aparecerá que no puedes inscribirte con la letra “N</a:t>
            </a:r>
            <a:r>
              <a:rPr lang="es-MX" sz="1600" dirty="0" smtClean="0">
                <a:solidFill>
                  <a:srgbClr val="0070C0"/>
                </a:solidFill>
              </a:rPr>
              <a:t>”. </a:t>
            </a:r>
            <a:r>
              <a:rPr lang="es-MX" sz="1600" dirty="0" smtClean="0">
                <a:solidFill>
                  <a:srgbClr val="0070C0"/>
                </a:solidFill>
              </a:rPr>
              <a:t>Revisa la relación de adeudos y verifica si tienes alguna “S”, lo cual indica adeudo en dicha área.</a:t>
            </a:r>
            <a:endParaRPr lang="es-MX" sz="1600" dirty="0">
              <a:solidFill>
                <a:srgbClr val="0070C0"/>
              </a:solidFill>
            </a:endParaRPr>
          </a:p>
        </p:txBody>
      </p:sp>
      <p:cxnSp>
        <p:nvCxnSpPr>
          <p:cNvPr id="5" name="Conector recto de flecha 4"/>
          <p:cNvCxnSpPr/>
          <p:nvPr/>
        </p:nvCxnSpPr>
        <p:spPr>
          <a:xfrm flipH="1">
            <a:off x="5995851" y="2200929"/>
            <a:ext cx="2814774" cy="19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20002" y="2343150"/>
            <a:ext cx="2234565" cy="1754326"/>
          </a:xfrm>
          <a:prstGeom prst="rect">
            <a:avLst/>
          </a:prstGeom>
          <a:noFill/>
        </p:spPr>
        <p:txBody>
          <a:bodyPr wrap="square" rtlCol="0">
            <a:spAutoFit/>
          </a:bodyPr>
          <a:lstStyle/>
          <a:p>
            <a:r>
              <a:rPr lang="es-MX" dirty="0" smtClean="0"/>
              <a:t>Para estar seguro que  no tendrás problemas a la hora de inscribirte  asegúrate que estas opciones te aparezcan con “N”</a:t>
            </a:r>
            <a:endParaRPr lang="es-MX" dirty="0"/>
          </a:p>
        </p:txBody>
      </p:sp>
      <p:sp>
        <p:nvSpPr>
          <p:cNvPr id="7" name="Abrir llave 6"/>
          <p:cNvSpPr/>
          <p:nvPr/>
        </p:nvSpPr>
        <p:spPr>
          <a:xfrm>
            <a:off x="2254567" y="2527369"/>
            <a:ext cx="414337" cy="138588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3" name="CuadroTexto 12"/>
          <p:cNvSpPr txBox="1"/>
          <p:nvPr/>
        </p:nvSpPr>
        <p:spPr>
          <a:xfrm>
            <a:off x="9014324" y="4487387"/>
            <a:ext cx="2900362" cy="1077218"/>
          </a:xfrm>
          <a:prstGeom prst="rect">
            <a:avLst/>
          </a:prstGeom>
          <a:noFill/>
        </p:spPr>
        <p:txBody>
          <a:bodyPr wrap="square" rtlCol="0">
            <a:spAutoFit/>
          </a:bodyPr>
          <a:lstStyle/>
          <a:p>
            <a:pPr algn="just"/>
            <a:r>
              <a:rPr lang="es-MX" sz="1600" dirty="0" smtClean="0"/>
              <a:t>Si pagas 48 horas antes, puedes verificar que tu pago ha sido identificado con la letra “S”</a:t>
            </a:r>
            <a:endParaRPr lang="es-MX" sz="1600" dirty="0"/>
          </a:p>
        </p:txBody>
      </p:sp>
      <p:cxnSp>
        <p:nvCxnSpPr>
          <p:cNvPr id="14" name="Conector recto de flecha 13"/>
          <p:cNvCxnSpPr/>
          <p:nvPr/>
        </p:nvCxnSpPr>
        <p:spPr>
          <a:xfrm flipH="1" flipV="1">
            <a:off x="6103212" y="4754880"/>
            <a:ext cx="2911112" cy="40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H="1">
            <a:off x="6417538" y="3246278"/>
            <a:ext cx="254072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9014324" y="3012656"/>
            <a:ext cx="2900362" cy="1323439"/>
          </a:xfrm>
          <a:prstGeom prst="rect">
            <a:avLst/>
          </a:prstGeom>
          <a:noFill/>
        </p:spPr>
        <p:txBody>
          <a:bodyPr wrap="square" rtlCol="0">
            <a:spAutoFit/>
          </a:bodyPr>
          <a:lstStyle/>
          <a:p>
            <a:pPr algn="just"/>
            <a:r>
              <a:rPr lang="es-419" sz="1600" dirty="0" smtClean="0"/>
              <a:t>Si aparece la letra “S”, en algún rubro de adeudo, tienes que acudir al área que indica el adeudo para aclaración y desbloqueo.</a:t>
            </a:r>
            <a:endParaRPr lang="es-MX" sz="1600" dirty="0"/>
          </a:p>
        </p:txBody>
      </p:sp>
      <p:cxnSp>
        <p:nvCxnSpPr>
          <p:cNvPr id="16" name="Conector recto de flecha 15"/>
          <p:cNvCxnSpPr/>
          <p:nvPr/>
        </p:nvCxnSpPr>
        <p:spPr>
          <a:xfrm flipH="1">
            <a:off x="10464505" y="2699827"/>
            <a:ext cx="9525" cy="323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697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4949" y="113353"/>
            <a:ext cx="11396526" cy="1609344"/>
          </a:xfrm>
        </p:spPr>
        <p:txBody>
          <a:bodyPr>
            <a:noAutofit/>
          </a:bodyPr>
          <a:lstStyle/>
          <a:p>
            <a:r>
              <a:rPr lang="es-MX" sz="4000" dirty="0" smtClean="0">
                <a:solidFill>
                  <a:srgbClr val="C00000"/>
                </a:solidFill>
              </a:rPr>
              <a:t>NOTAS IMPORTANTES SOBRE EL PAGO:</a:t>
            </a:r>
            <a:endParaRPr lang="es-MX" sz="4000" dirty="0">
              <a:solidFill>
                <a:srgbClr val="C00000"/>
              </a:solidFill>
            </a:endParaRPr>
          </a:p>
        </p:txBody>
      </p:sp>
      <p:sp>
        <p:nvSpPr>
          <p:cNvPr id="8" name="CuadroTexto 7"/>
          <p:cNvSpPr txBox="1"/>
          <p:nvPr/>
        </p:nvSpPr>
        <p:spPr>
          <a:xfrm>
            <a:off x="679269" y="1558969"/>
            <a:ext cx="10711542" cy="4832092"/>
          </a:xfrm>
          <a:prstGeom prst="rect">
            <a:avLst/>
          </a:prstGeom>
          <a:noFill/>
        </p:spPr>
        <p:txBody>
          <a:bodyPr wrap="square" rtlCol="0">
            <a:spAutoFit/>
          </a:bodyPr>
          <a:lstStyle/>
          <a:p>
            <a:pPr marL="342900" indent="-342900" algn="just">
              <a:buFont typeface="Arial" panose="020B0604020202020204" pitchFamily="34" charset="0"/>
              <a:buChar char="•"/>
            </a:pPr>
            <a:r>
              <a:rPr lang="es-MX" sz="2400" dirty="0" smtClean="0"/>
              <a:t>Los números de referencia son personalizados, copia tu número con cuidado antes de acudir al banco para evitar realizar el pago con un número equivocado.</a:t>
            </a:r>
          </a:p>
          <a:p>
            <a:pPr marL="342900" indent="-342900" algn="just">
              <a:buFont typeface="Arial" panose="020B0604020202020204" pitchFamily="34" charset="0"/>
              <a:buChar char="•"/>
            </a:pPr>
            <a:endParaRPr lang="es-MX" sz="2400" dirty="0" smtClean="0"/>
          </a:p>
          <a:p>
            <a:pPr marL="342900" indent="-342900" algn="just">
              <a:buFont typeface="Arial" panose="020B0604020202020204" pitchFamily="34" charset="0"/>
              <a:buChar char="•"/>
            </a:pPr>
            <a:r>
              <a:rPr lang="es-MX" sz="2400" dirty="0" smtClean="0"/>
              <a:t>Recuerda que debes pagar 48 horas antes de tu inscripción para poder seleccionar las materias desde la comodidad de tu casa, si no alcanzas a pagar antes de 48 horas y pagas el mismo día de tu inscripción, deberás presentarte en Laboratorio de Sistemas con el comprobante de pago original (no son aceptadas fotos del recibo).</a:t>
            </a:r>
          </a:p>
          <a:p>
            <a:pPr marL="342900" indent="-342900" algn="just">
              <a:buFont typeface="Arial" panose="020B0604020202020204" pitchFamily="34" charset="0"/>
              <a:buChar char="•"/>
            </a:pPr>
            <a:endParaRPr lang="es-MX" sz="2400" dirty="0" smtClean="0"/>
          </a:p>
          <a:p>
            <a:pPr marL="342900" indent="-342900" algn="just">
              <a:buFont typeface="Arial" panose="020B0604020202020204" pitchFamily="34" charset="0"/>
              <a:buChar char="•"/>
            </a:pPr>
            <a:r>
              <a:rPr lang="es-MX" sz="2400" dirty="0"/>
              <a:t>Los números de referencia bancaria caducan el </a:t>
            </a:r>
            <a:r>
              <a:rPr lang="es-MX" sz="2400" dirty="0" smtClean="0"/>
              <a:t>25 de enero</a:t>
            </a:r>
            <a:endParaRPr lang="es-MX" sz="2400" dirty="0"/>
          </a:p>
          <a:p>
            <a:pPr marL="342900" indent="-342900" algn="just">
              <a:buFont typeface="Arial" panose="020B0604020202020204" pitchFamily="34" charset="0"/>
              <a:buChar char="•"/>
            </a:pPr>
            <a:endParaRPr lang="es-MX" sz="2400" dirty="0"/>
          </a:p>
          <a:p>
            <a:pPr marL="342900" indent="-342900" algn="just">
              <a:buFont typeface="Arial" panose="020B0604020202020204" pitchFamily="34" charset="0"/>
              <a:buChar char="•"/>
            </a:pPr>
            <a:endParaRPr lang="es-MX" sz="2000" dirty="0"/>
          </a:p>
        </p:txBody>
      </p:sp>
    </p:spTree>
    <p:extLst>
      <p:ext uri="{BB962C8B-B14F-4D97-AF65-F5344CB8AC3E}">
        <p14:creationId xmlns:p14="http://schemas.microsoft.com/office/powerpoint/2010/main" val="86444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61" y="2131070"/>
            <a:ext cx="9045911" cy="399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1141775" y="890099"/>
            <a:ext cx="8929687" cy="369332"/>
          </a:xfrm>
          <a:prstGeom prst="rect">
            <a:avLst/>
          </a:prstGeom>
          <a:noFill/>
        </p:spPr>
        <p:txBody>
          <a:bodyPr wrap="square" rtlCol="0">
            <a:spAutoFit/>
          </a:bodyPr>
          <a:lstStyle/>
          <a:p>
            <a:r>
              <a:rPr lang="es-MX" dirty="0" smtClean="0"/>
              <a:t>Información del Alumno</a:t>
            </a:r>
            <a:endParaRPr lang="es-MX" dirty="0"/>
          </a:p>
        </p:txBody>
      </p:sp>
      <p:pic>
        <p:nvPicPr>
          <p:cNvPr id="2" name="Imagen 1"/>
          <p:cNvPicPr>
            <a:picLocks noChangeAspect="1"/>
          </p:cNvPicPr>
          <p:nvPr/>
        </p:nvPicPr>
        <p:blipFill>
          <a:blip r:embed="rId3"/>
          <a:stretch>
            <a:fillRect/>
          </a:stretch>
        </p:blipFill>
        <p:spPr>
          <a:xfrm>
            <a:off x="4678626" y="1449085"/>
            <a:ext cx="1249788" cy="493819"/>
          </a:xfrm>
          <a:prstGeom prst="rect">
            <a:avLst/>
          </a:prstGeom>
        </p:spPr>
      </p:pic>
    </p:spTree>
    <p:extLst>
      <p:ext uri="{BB962C8B-B14F-4D97-AF65-F5344CB8AC3E}">
        <p14:creationId xmlns:p14="http://schemas.microsoft.com/office/powerpoint/2010/main" val="1045987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845" y="1236513"/>
            <a:ext cx="8013967" cy="511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p:cNvSpPr txBox="1"/>
          <p:nvPr/>
        </p:nvSpPr>
        <p:spPr>
          <a:xfrm>
            <a:off x="1490119" y="284414"/>
            <a:ext cx="8694100" cy="369332"/>
          </a:xfrm>
          <a:prstGeom prst="rect">
            <a:avLst/>
          </a:prstGeom>
          <a:noFill/>
        </p:spPr>
        <p:txBody>
          <a:bodyPr wrap="square" rtlCol="0">
            <a:spAutoFit/>
          </a:bodyPr>
          <a:lstStyle/>
          <a:p>
            <a:r>
              <a:rPr lang="es-MX" dirty="0" smtClean="0"/>
              <a:t>Información de fecha y hora de inscripción  </a:t>
            </a:r>
            <a:endParaRPr lang="es-MX" dirty="0"/>
          </a:p>
        </p:txBody>
      </p:sp>
      <p:sp>
        <p:nvSpPr>
          <p:cNvPr id="2" name="CuadroTexto 1"/>
          <p:cNvSpPr txBox="1"/>
          <p:nvPr/>
        </p:nvSpPr>
        <p:spPr>
          <a:xfrm>
            <a:off x="2899954" y="714102"/>
            <a:ext cx="1141659" cy="369332"/>
          </a:xfrm>
          <a:prstGeom prst="rect">
            <a:avLst/>
          </a:prstGeom>
          <a:noFill/>
        </p:spPr>
        <p:txBody>
          <a:bodyPr wrap="none" rtlCol="0">
            <a:spAutoFit/>
          </a:bodyPr>
          <a:lstStyle/>
          <a:p>
            <a:r>
              <a:rPr lang="es-ES" dirty="0" smtClean="0"/>
              <a:t>Ejemplo:</a:t>
            </a:r>
            <a:endParaRPr lang="es-ES" dirty="0"/>
          </a:p>
        </p:txBody>
      </p:sp>
    </p:spTree>
    <p:extLst>
      <p:ext uri="{BB962C8B-B14F-4D97-AF65-F5344CB8AC3E}">
        <p14:creationId xmlns:p14="http://schemas.microsoft.com/office/powerpoint/2010/main" val="1851964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2780441" y="1995132"/>
            <a:ext cx="5545978" cy="3620359"/>
            <a:chOff x="1702" y="6816"/>
            <a:chExt cx="6230" cy="3782"/>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 y="6816"/>
              <a:ext cx="6230" cy="378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a:grpSpLocks/>
            </p:cNvGrpSpPr>
            <p:nvPr/>
          </p:nvGrpSpPr>
          <p:grpSpPr bwMode="auto">
            <a:xfrm>
              <a:off x="1966" y="7306"/>
              <a:ext cx="4378" cy="132"/>
              <a:chOff x="1966" y="7306"/>
              <a:chExt cx="4378" cy="132"/>
            </a:xfrm>
          </p:grpSpPr>
          <p:sp>
            <p:nvSpPr>
              <p:cNvPr id="6" name="Freeform 5"/>
              <p:cNvSpPr>
                <a:spLocks/>
              </p:cNvSpPr>
              <p:nvPr/>
            </p:nvSpPr>
            <p:spPr bwMode="auto">
              <a:xfrm>
                <a:off x="1966" y="7306"/>
                <a:ext cx="4378" cy="132"/>
              </a:xfrm>
              <a:custGeom>
                <a:avLst/>
                <a:gdLst>
                  <a:gd name="T0" fmla="+- 0 1966 1966"/>
                  <a:gd name="T1" fmla="*/ T0 w 4378"/>
                  <a:gd name="T2" fmla="+- 0 7438 7306"/>
                  <a:gd name="T3" fmla="*/ 7438 h 132"/>
                  <a:gd name="T4" fmla="+- 0 6343 1966"/>
                  <a:gd name="T5" fmla="*/ T4 w 4378"/>
                  <a:gd name="T6" fmla="+- 0 7438 7306"/>
                  <a:gd name="T7" fmla="*/ 7438 h 132"/>
                  <a:gd name="T8" fmla="+- 0 6343 1966"/>
                  <a:gd name="T9" fmla="*/ T8 w 4378"/>
                  <a:gd name="T10" fmla="+- 0 7306 7306"/>
                  <a:gd name="T11" fmla="*/ 7306 h 132"/>
                  <a:gd name="T12" fmla="+- 0 1966 1966"/>
                  <a:gd name="T13" fmla="*/ T12 w 4378"/>
                  <a:gd name="T14" fmla="+- 0 7306 7306"/>
                  <a:gd name="T15" fmla="*/ 7306 h 132"/>
                  <a:gd name="T16" fmla="+- 0 1966 1966"/>
                  <a:gd name="T17" fmla="*/ T16 w 4378"/>
                  <a:gd name="T18" fmla="+- 0 7438 7306"/>
                  <a:gd name="T19" fmla="*/ 7438 h 132"/>
                </a:gdLst>
                <a:ahLst/>
                <a:cxnLst>
                  <a:cxn ang="0">
                    <a:pos x="T1" y="T3"/>
                  </a:cxn>
                  <a:cxn ang="0">
                    <a:pos x="T5" y="T7"/>
                  </a:cxn>
                  <a:cxn ang="0">
                    <a:pos x="T9" y="T11"/>
                  </a:cxn>
                  <a:cxn ang="0">
                    <a:pos x="T13" y="T15"/>
                  </a:cxn>
                  <a:cxn ang="0">
                    <a:pos x="T17" y="T19"/>
                  </a:cxn>
                </a:cxnLst>
                <a:rect l="0" t="0" r="r" b="b"/>
                <a:pathLst>
                  <a:path w="4378" h="132">
                    <a:moveTo>
                      <a:pt x="0" y="132"/>
                    </a:moveTo>
                    <a:lnTo>
                      <a:pt x="4377" y="132"/>
                    </a:lnTo>
                    <a:lnTo>
                      <a:pt x="4377" y="0"/>
                    </a:lnTo>
                    <a:lnTo>
                      <a:pt x="0" y="0"/>
                    </a:lnTo>
                    <a:lnTo>
                      <a:pt x="0" y="132"/>
                    </a:lnTo>
                    <a:close/>
                  </a:path>
                </a:pathLst>
              </a:custGeom>
              <a:solidFill>
                <a:srgbClr val="4BAC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nvGrpSpPr>
              <p:cNvPr id="7" name="Group 6"/>
              <p:cNvGrpSpPr>
                <a:grpSpLocks/>
              </p:cNvGrpSpPr>
              <p:nvPr/>
            </p:nvGrpSpPr>
            <p:grpSpPr bwMode="auto">
              <a:xfrm>
                <a:off x="1946" y="7286"/>
                <a:ext cx="4421" cy="175"/>
                <a:chOff x="1946" y="7286"/>
                <a:chExt cx="4421" cy="175"/>
              </a:xfrm>
            </p:grpSpPr>
            <p:sp>
              <p:nvSpPr>
                <p:cNvPr id="8" name="Freeform 7"/>
                <p:cNvSpPr>
                  <a:spLocks/>
                </p:cNvSpPr>
                <p:nvPr/>
              </p:nvSpPr>
              <p:spPr bwMode="auto">
                <a:xfrm>
                  <a:off x="1946" y="7286"/>
                  <a:ext cx="4421" cy="175"/>
                </a:xfrm>
                <a:custGeom>
                  <a:avLst/>
                  <a:gdLst>
                    <a:gd name="T0" fmla="+- 0 1946 1946"/>
                    <a:gd name="T1" fmla="*/ T0 w 4421"/>
                    <a:gd name="T2" fmla="+- 0 7440 7286"/>
                    <a:gd name="T3" fmla="*/ 7440 h 175"/>
                    <a:gd name="T4" fmla="+- 0 1946 1946"/>
                    <a:gd name="T5" fmla="*/ T4 w 4421"/>
                    <a:gd name="T6" fmla="+- 0 7452 7286"/>
                    <a:gd name="T7" fmla="*/ 7452 h 175"/>
                    <a:gd name="T8" fmla="+- 0 1956 1946"/>
                    <a:gd name="T9" fmla="*/ T8 w 4421"/>
                    <a:gd name="T10" fmla="+- 0 7462 7286"/>
                    <a:gd name="T11" fmla="*/ 7462 h 175"/>
                    <a:gd name="T12" fmla="+- 0 6346 1946"/>
                    <a:gd name="T13" fmla="*/ T12 w 4421"/>
                    <a:gd name="T14" fmla="+- 0 7462 7286"/>
                    <a:gd name="T15" fmla="*/ 7462 h 175"/>
                    <a:gd name="T16" fmla="+- 0 1987 1946"/>
                    <a:gd name="T17" fmla="*/ T16 w 4421"/>
                    <a:gd name="T18" fmla="+- 0 7440 7286"/>
                    <a:gd name="T19" fmla="*/ 7440 h 175"/>
                    <a:gd name="T20" fmla="+- 0 1987 1946"/>
                    <a:gd name="T21" fmla="*/ T20 w 4421"/>
                    <a:gd name="T22" fmla="+- 0 7327 7286"/>
                    <a:gd name="T23" fmla="*/ 7327 h 175"/>
                    <a:gd name="T24" fmla="+- 0 6346 1946"/>
                    <a:gd name="T25" fmla="*/ T24 w 4421"/>
                    <a:gd name="T26" fmla="+- 0 7327 7286"/>
                    <a:gd name="T27" fmla="*/ 7327 h 175"/>
                    <a:gd name="T28" fmla="+- 0 6358 1946"/>
                    <a:gd name="T29" fmla="*/ T28 w 4421"/>
                    <a:gd name="T30" fmla="+- 0 7462 7286"/>
                    <a:gd name="T31" fmla="*/ 7462 h 175"/>
                    <a:gd name="T32" fmla="+- 0 6367 1946"/>
                    <a:gd name="T33" fmla="*/ T32 w 4421"/>
                    <a:gd name="T34" fmla="+- 0 7452 7286"/>
                    <a:gd name="T35" fmla="*/ 7452 h 175"/>
                    <a:gd name="T36" fmla="+- 0 6367 1946"/>
                    <a:gd name="T37" fmla="*/ T36 w 4421"/>
                    <a:gd name="T38" fmla="+- 0 7296 7286"/>
                    <a:gd name="T39" fmla="*/ 7296 h 175"/>
                    <a:gd name="T40" fmla="+- 0 6358 1946"/>
                    <a:gd name="T41" fmla="*/ T40 w 4421"/>
                    <a:gd name="T42" fmla="+- 0 7286 7286"/>
                    <a:gd name="T43" fmla="*/ 7286 h 175"/>
                    <a:gd name="T44" fmla="+- 0 6346 1946"/>
                    <a:gd name="T45" fmla="*/ T44 w 4421"/>
                    <a:gd name="T46" fmla="+- 0 7286 7286"/>
                    <a:gd name="T47" fmla="*/ 7286 h 175"/>
                    <a:gd name="T48" fmla="+- 0 6326 1946"/>
                    <a:gd name="T49" fmla="*/ T48 w 4421"/>
                    <a:gd name="T50" fmla="+- 0 7306 7286"/>
                    <a:gd name="T51" fmla="*/ 7306 h 175"/>
                    <a:gd name="T52" fmla="+- 0 1987 1946"/>
                    <a:gd name="T53" fmla="*/ T52 w 4421"/>
                    <a:gd name="T54" fmla="+- 0 7306 7286"/>
                    <a:gd name="T55" fmla="*/ 7306 h 175"/>
                    <a:gd name="T56" fmla="+- 0 1966 1946"/>
                    <a:gd name="T57" fmla="*/ T56 w 4421"/>
                    <a:gd name="T58" fmla="+- 0 7327 7286"/>
                    <a:gd name="T59" fmla="*/ 7327 h 175"/>
                    <a:gd name="T60" fmla="+- 0 1966 1946"/>
                    <a:gd name="T61" fmla="*/ T60 w 4421"/>
                    <a:gd name="T62" fmla="+- 0 7421 7286"/>
                    <a:gd name="T63" fmla="*/ 7421 h 175"/>
                    <a:gd name="T64" fmla="+- 0 1966 1946"/>
                    <a:gd name="T65" fmla="*/ T64 w 4421"/>
                    <a:gd name="T66" fmla="+- 0 7286 7286"/>
                    <a:gd name="T67" fmla="*/ 7286 h 175"/>
                    <a:gd name="T68" fmla="+- 0 1956 1946"/>
                    <a:gd name="T69" fmla="*/ T68 w 4421"/>
                    <a:gd name="T70" fmla="+- 0 7286 7286"/>
                    <a:gd name="T71" fmla="*/ 7286 h 175"/>
                    <a:gd name="T72" fmla="+- 0 1946 1946"/>
                    <a:gd name="T73" fmla="*/ T72 w 4421"/>
                    <a:gd name="T74" fmla="+- 0 7296 7286"/>
                    <a:gd name="T75" fmla="*/ 7296 h 175"/>
                    <a:gd name="T76" fmla="+- 0 1946 1946"/>
                    <a:gd name="T77" fmla="*/ T76 w 4421"/>
                    <a:gd name="T78" fmla="+- 0 7440 7286"/>
                    <a:gd name="T79" fmla="*/ 7440 h 1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4421" h="175">
                      <a:moveTo>
                        <a:pt x="0" y="154"/>
                      </a:moveTo>
                      <a:lnTo>
                        <a:pt x="0" y="166"/>
                      </a:lnTo>
                      <a:lnTo>
                        <a:pt x="10" y="176"/>
                      </a:lnTo>
                      <a:lnTo>
                        <a:pt x="4400" y="176"/>
                      </a:lnTo>
                      <a:lnTo>
                        <a:pt x="41" y="154"/>
                      </a:lnTo>
                      <a:lnTo>
                        <a:pt x="41" y="41"/>
                      </a:lnTo>
                      <a:lnTo>
                        <a:pt x="4400" y="41"/>
                      </a:lnTo>
                      <a:lnTo>
                        <a:pt x="4412" y="176"/>
                      </a:lnTo>
                      <a:lnTo>
                        <a:pt x="4421" y="166"/>
                      </a:lnTo>
                      <a:lnTo>
                        <a:pt x="4421" y="10"/>
                      </a:lnTo>
                      <a:lnTo>
                        <a:pt x="4412" y="0"/>
                      </a:lnTo>
                      <a:lnTo>
                        <a:pt x="4400" y="0"/>
                      </a:lnTo>
                      <a:lnTo>
                        <a:pt x="4380" y="20"/>
                      </a:lnTo>
                      <a:lnTo>
                        <a:pt x="41" y="20"/>
                      </a:lnTo>
                      <a:lnTo>
                        <a:pt x="20" y="41"/>
                      </a:lnTo>
                      <a:lnTo>
                        <a:pt x="20" y="135"/>
                      </a:lnTo>
                      <a:lnTo>
                        <a:pt x="20" y="0"/>
                      </a:lnTo>
                      <a:lnTo>
                        <a:pt x="10" y="0"/>
                      </a:lnTo>
                      <a:lnTo>
                        <a:pt x="0" y="10"/>
                      </a:lnTo>
                      <a:lnTo>
                        <a:pt x="0" y="154"/>
                      </a:lnTo>
                      <a:close/>
                    </a:path>
                  </a:pathLst>
                </a:custGeom>
                <a:solidFill>
                  <a:srgbClr val="347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9" name="Freeform 8"/>
                <p:cNvSpPr>
                  <a:spLocks/>
                </p:cNvSpPr>
                <p:nvPr/>
              </p:nvSpPr>
              <p:spPr bwMode="auto">
                <a:xfrm>
                  <a:off x="1946" y="7286"/>
                  <a:ext cx="4421" cy="175"/>
                </a:xfrm>
                <a:custGeom>
                  <a:avLst/>
                  <a:gdLst>
                    <a:gd name="T0" fmla="+- 0 6346 1946"/>
                    <a:gd name="T1" fmla="*/ T0 w 4421"/>
                    <a:gd name="T2" fmla="+- 0 7421 7286"/>
                    <a:gd name="T3" fmla="*/ 7421 h 175"/>
                    <a:gd name="T4" fmla="+- 0 6326 1946"/>
                    <a:gd name="T5" fmla="*/ T4 w 4421"/>
                    <a:gd name="T6" fmla="+- 0 7440 7286"/>
                    <a:gd name="T7" fmla="*/ 7440 h 175"/>
                    <a:gd name="T8" fmla="+- 0 6346 1946"/>
                    <a:gd name="T9" fmla="*/ T8 w 4421"/>
                    <a:gd name="T10" fmla="+- 0 7462 7286"/>
                    <a:gd name="T11" fmla="*/ 7462 h 175"/>
                    <a:gd name="T12" fmla="+- 0 6358 1946"/>
                    <a:gd name="T13" fmla="*/ T12 w 4421"/>
                    <a:gd name="T14" fmla="+- 0 7462 7286"/>
                    <a:gd name="T15" fmla="*/ 7462 h 175"/>
                    <a:gd name="T16" fmla="+- 0 6346 1946"/>
                    <a:gd name="T17" fmla="*/ T16 w 4421"/>
                    <a:gd name="T18" fmla="+- 0 7327 7286"/>
                    <a:gd name="T19" fmla="*/ 7327 h 175"/>
                    <a:gd name="T20" fmla="+- 0 6346 1946"/>
                    <a:gd name="T21" fmla="*/ T20 w 4421"/>
                    <a:gd name="T22" fmla="+- 0 7421 7286"/>
                    <a:gd name="T23" fmla="*/ 7421 h 175"/>
                  </a:gdLst>
                  <a:ahLst/>
                  <a:cxnLst>
                    <a:cxn ang="0">
                      <a:pos x="T1" y="T3"/>
                    </a:cxn>
                    <a:cxn ang="0">
                      <a:pos x="T5" y="T7"/>
                    </a:cxn>
                    <a:cxn ang="0">
                      <a:pos x="T9" y="T11"/>
                    </a:cxn>
                    <a:cxn ang="0">
                      <a:pos x="T13" y="T15"/>
                    </a:cxn>
                    <a:cxn ang="0">
                      <a:pos x="T17" y="T19"/>
                    </a:cxn>
                    <a:cxn ang="0">
                      <a:pos x="T21" y="T23"/>
                    </a:cxn>
                  </a:cxnLst>
                  <a:rect l="0" t="0" r="r" b="b"/>
                  <a:pathLst>
                    <a:path w="4421" h="175">
                      <a:moveTo>
                        <a:pt x="4400" y="135"/>
                      </a:moveTo>
                      <a:lnTo>
                        <a:pt x="4380" y="154"/>
                      </a:lnTo>
                      <a:lnTo>
                        <a:pt x="4400" y="176"/>
                      </a:lnTo>
                      <a:lnTo>
                        <a:pt x="4412" y="176"/>
                      </a:lnTo>
                      <a:lnTo>
                        <a:pt x="4400" y="41"/>
                      </a:lnTo>
                      <a:lnTo>
                        <a:pt x="4400" y="135"/>
                      </a:lnTo>
                      <a:close/>
                    </a:path>
                  </a:pathLst>
                </a:custGeom>
                <a:solidFill>
                  <a:srgbClr val="347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0" name="Freeform 9"/>
                <p:cNvSpPr>
                  <a:spLocks/>
                </p:cNvSpPr>
                <p:nvPr/>
              </p:nvSpPr>
              <p:spPr bwMode="auto">
                <a:xfrm>
                  <a:off x="1946" y="7286"/>
                  <a:ext cx="4421" cy="175"/>
                </a:xfrm>
                <a:custGeom>
                  <a:avLst/>
                  <a:gdLst>
                    <a:gd name="T0" fmla="+- 0 6346 1946"/>
                    <a:gd name="T1" fmla="*/ T0 w 4421"/>
                    <a:gd name="T2" fmla="+- 0 7327 7286"/>
                    <a:gd name="T3" fmla="*/ 7327 h 175"/>
                    <a:gd name="T4" fmla="+- 0 6326 1946"/>
                    <a:gd name="T5" fmla="*/ T4 w 4421"/>
                    <a:gd name="T6" fmla="+- 0 7327 7286"/>
                    <a:gd name="T7" fmla="*/ 7327 h 175"/>
                    <a:gd name="T8" fmla="+- 0 6326 1946"/>
                    <a:gd name="T9" fmla="*/ T8 w 4421"/>
                    <a:gd name="T10" fmla="+- 0 7421 7286"/>
                    <a:gd name="T11" fmla="*/ 7421 h 175"/>
                    <a:gd name="T12" fmla="+- 0 1987 1946"/>
                    <a:gd name="T13" fmla="*/ T12 w 4421"/>
                    <a:gd name="T14" fmla="+- 0 7421 7286"/>
                    <a:gd name="T15" fmla="*/ 7421 h 175"/>
                    <a:gd name="T16" fmla="+- 0 1987 1946"/>
                    <a:gd name="T17" fmla="*/ T16 w 4421"/>
                    <a:gd name="T18" fmla="+- 0 7440 7286"/>
                    <a:gd name="T19" fmla="*/ 7440 h 175"/>
                    <a:gd name="T20" fmla="+- 0 6346 1946"/>
                    <a:gd name="T21" fmla="*/ T20 w 4421"/>
                    <a:gd name="T22" fmla="+- 0 7462 7286"/>
                    <a:gd name="T23" fmla="*/ 7462 h 175"/>
                    <a:gd name="T24" fmla="+- 0 6326 1946"/>
                    <a:gd name="T25" fmla="*/ T24 w 4421"/>
                    <a:gd name="T26" fmla="+- 0 7440 7286"/>
                    <a:gd name="T27" fmla="*/ 7440 h 175"/>
                    <a:gd name="T28" fmla="+- 0 6346 1946"/>
                    <a:gd name="T29" fmla="*/ T28 w 4421"/>
                    <a:gd name="T30" fmla="+- 0 7421 7286"/>
                    <a:gd name="T31" fmla="*/ 7421 h 175"/>
                    <a:gd name="T32" fmla="+- 0 6346 1946"/>
                    <a:gd name="T33" fmla="*/ T32 w 4421"/>
                    <a:gd name="T34" fmla="+- 0 7327 7286"/>
                    <a:gd name="T35" fmla="*/ 7327 h 1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421" h="175">
                      <a:moveTo>
                        <a:pt x="4400" y="41"/>
                      </a:moveTo>
                      <a:lnTo>
                        <a:pt x="4380" y="41"/>
                      </a:lnTo>
                      <a:lnTo>
                        <a:pt x="4380" y="135"/>
                      </a:lnTo>
                      <a:lnTo>
                        <a:pt x="41" y="135"/>
                      </a:lnTo>
                      <a:lnTo>
                        <a:pt x="41" y="154"/>
                      </a:lnTo>
                      <a:lnTo>
                        <a:pt x="4400" y="176"/>
                      </a:lnTo>
                      <a:lnTo>
                        <a:pt x="4380" y="154"/>
                      </a:lnTo>
                      <a:lnTo>
                        <a:pt x="4400" y="135"/>
                      </a:lnTo>
                      <a:lnTo>
                        <a:pt x="4400" y="41"/>
                      </a:lnTo>
                      <a:close/>
                    </a:path>
                  </a:pathLst>
                </a:custGeom>
                <a:solidFill>
                  <a:srgbClr val="347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Freeform 10"/>
                <p:cNvSpPr>
                  <a:spLocks/>
                </p:cNvSpPr>
                <p:nvPr/>
              </p:nvSpPr>
              <p:spPr bwMode="auto">
                <a:xfrm>
                  <a:off x="1946" y="7286"/>
                  <a:ext cx="4421" cy="175"/>
                </a:xfrm>
                <a:custGeom>
                  <a:avLst/>
                  <a:gdLst>
                    <a:gd name="T0" fmla="+- 0 1966 1946"/>
                    <a:gd name="T1" fmla="*/ T0 w 4421"/>
                    <a:gd name="T2" fmla="+- 0 7421 7286"/>
                    <a:gd name="T3" fmla="*/ 7421 h 175"/>
                    <a:gd name="T4" fmla="+- 0 1966 1946"/>
                    <a:gd name="T5" fmla="*/ T4 w 4421"/>
                    <a:gd name="T6" fmla="+- 0 7327 7286"/>
                    <a:gd name="T7" fmla="*/ 7327 h 175"/>
                    <a:gd name="T8" fmla="+- 0 1987 1946"/>
                    <a:gd name="T9" fmla="*/ T8 w 4421"/>
                    <a:gd name="T10" fmla="+- 0 7306 7286"/>
                    <a:gd name="T11" fmla="*/ 7306 h 175"/>
                    <a:gd name="T12" fmla="+- 0 6326 1946"/>
                    <a:gd name="T13" fmla="*/ T12 w 4421"/>
                    <a:gd name="T14" fmla="+- 0 7306 7286"/>
                    <a:gd name="T15" fmla="*/ 7306 h 175"/>
                    <a:gd name="T16" fmla="+- 0 6346 1946"/>
                    <a:gd name="T17" fmla="*/ T16 w 4421"/>
                    <a:gd name="T18" fmla="+- 0 7286 7286"/>
                    <a:gd name="T19" fmla="*/ 7286 h 175"/>
                    <a:gd name="T20" fmla="+- 0 1966 1946"/>
                    <a:gd name="T21" fmla="*/ T20 w 4421"/>
                    <a:gd name="T22" fmla="+- 0 7286 7286"/>
                    <a:gd name="T23" fmla="*/ 7286 h 175"/>
                    <a:gd name="T24" fmla="+- 0 1966 1946"/>
                    <a:gd name="T25" fmla="*/ T24 w 4421"/>
                    <a:gd name="T26" fmla="+- 0 7421 7286"/>
                    <a:gd name="T27" fmla="*/ 7421 h 175"/>
                  </a:gdLst>
                  <a:ahLst/>
                  <a:cxnLst>
                    <a:cxn ang="0">
                      <a:pos x="T1" y="T3"/>
                    </a:cxn>
                    <a:cxn ang="0">
                      <a:pos x="T5" y="T7"/>
                    </a:cxn>
                    <a:cxn ang="0">
                      <a:pos x="T9" y="T11"/>
                    </a:cxn>
                    <a:cxn ang="0">
                      <a:pos x="T13" y="T15"/>
                    </a:cxn>
                    <a:cxn ang="0">
                      <a:pos x="T17" y="T19"/>
                    </a:cxn>
                    <a:cxn ang="0">
                      <a:pos x="T21" y="T23"/>
                    </a:cxn>
                    <a:cxn ang="0">
                      <a:pos x="T25" y="T27"/>
                    </a:cxn>
                  </a:cxnLst>
                  <a:rect l="0" t="0" r="r" b="b"/>
                  <a:pathLst>
                    <a:path w="4421" h="175">
                      <a:moveTo>
                        <a:pt x="20" y="135"/>
                      </a:moveTo>
                      <a:lnTo>
                        <a:pt x="20" y="41"/>
                      </a:lnTo>
                      <a:lnTo>
                        <a:pt x="41" y="20"/>
                      </a:lnTo>
                      <a:lnTo>
                        <a:pt x="4380" y="20"/>
                      </a:lnTo>
                      <a:lnTo>
                        <a:pt x="4400" y="0"/>
                      </a:lnTo>
                      <a:lnTo>
                        <a:pt x="20" y="0"/>
                      </a:lnTo>
                      <a:lnTo>
                        <a:pt x="20" y="135"/>
                      </a:lnTo>
                      <a:close/>
                    </a:path>
                  </a:pathLst>
                </a:custGeom>
                <a:solidFill>
                  <a:srgbClr val="347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grpSp>
      </p:grpSp>
      <p:sp>
        <p:nvSpPr>
          <p:cNvPr id="12" name="Rectángulo 11"/>
          <p:cNvSpPr/>
          <p:nvPr/>
        </p:nvSpPr>
        <p:spPr>
          <a:xfrm>
            <a:off x="950259" y="5258368"/>
            <a:ext cx="10302240" cy="1239057"/>
          </a:xfrm>
          <a:prstGeom prst="rect">
            <a:avLst/>
          </a:prstGeom>
        </p:spPr>
        <p:txBody>
          <a:bodyPr wrap="square">
            <a:spAutoFit/>
          </a:bodyPr>
          <a:lstStyle/>
          <a:p>
            <a:pPr marL="64770" marR="151130">
              <a:lnSpc>
                <a:spcPct val="107000"/>
              </a:lnSpc>
              <a:spcBef>
                <a:spcPts val="80"/>
              </a:spcBef>
              <a:spcAft>
                <a:spcPts val="0"/>
              </a:spcAft>
            </a:pPr>
            <a:r>
              <a:rPr lang="es-MX" dirty="0" smtClean="0">
                <a:latin typeface="Calibri" panose="020F0502020204030204" pitchFamily="34" charset="0"/>
                <a:ea typeface="Calibri" panose="020F0502020204030204" pitchFamily="34" charset="0"/>
                <a:cs typeface="Calibri" panose="020F0502020204030204" pitchFamily="34" charset="0"/>
              </a:rPr>
              <a:t>Se</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spc="-5" dirty="0" smtClean="0">
                <a:latin typeface="Calibri" panose="020F0502020204030204" pitchFamily="34" charset="0"/>
                <a:ea typeface="Calibri" panose="020F0502020204030204" pitchFamily="34" charset="0"/>
                <a:cs typeface="Calibri" panose="020F0502020204030204" pitchFamily="34" charset="0"/>
              </a:rPr>
              <a:t>m</a:t>
            </a:r>
            <a:r>
              <a:rPr lang="es-MX" spc="5" dirty="0" smtClean="0">
                <a:latin typeface="Calibri" panose="020F0502020204030204" pitchFamily="34" charset="0"/>
                <a:ea typeface="Calibri" panose="020F0502020204030204" pitchFamily="34" charset="0"/>
                <a:cs typeface="Calibri" panose="020F0502020204030204" pitchFamily="34" charset="0"/>
              </a:rPr>
              <a:t>o</a:t>
            </a:r>
            <a:r>
              <a:rPr lang="es-MX" dirty="0" smtClean="0">
                <a:latin typeface="Calibri" panose="020F0502020204030204" pitchFamily="34" charset="0"/>
                <a:ea typeface="Calibri" panose="020F0502020204030204" pitchFamily="34" charset="0"/>
                <a:cs typeface="Calibri" panose="020F0502020204030204" pitchFamily="34" charset="0"/>
              </a:rPr>
              <a:t>st</a:t>
            </a:r>
            <a:r>
              <a:rPr lang="es-MX" spc="-10" dirty="0" smtClean="0">
                <a:latin typeface="Calibri" panose="020F0502020204030204" pitchFamily="34" charset="0"/>
                <a:ea typeface="Calibri" panose="020F0502020204030204" pitchFamily="34" charset="0"/>
                <a:cs typeface="Calibri" panose="020F0502020204030204" pitchFamily="34" charset="0"/>
              </a:rPr>
              <a:t>r</a:t>
            </a:r>
            <a:r>
              <a:rPr lang="es-MX" dirty="0" smtClean="0">
                <a:latin typeface="Calibri" panose="020F0502020204030204" pitchFamily="34" charset="0"/>
                <a:ea typeface="Calibri" panose="020F0502020204030204" pitchFamily="34" charset="0"/>
                <a:cs typeface="Calibri" panose="020F0502020204030204" pitchFamily="34" charset="0"/>
              </a:rPr>
              <a:t>ará la</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r</a:t>
            </a:r>
            <a:r>
              <a:rPr lang="es-MX" spc="-10"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tícula</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spc="-10" dirty="0" smtClean="0">
                <a:latin typeface="Calibri" panose="020F0502020204030204" pitchFamily="34" charset="0"/>
                <a:ea typeface="Calibri" panose="020F0502020204030204" pitchFamily="34" charset="0"/>
                <a:cs typeface="Calibri" panose="020F0502020204030204" pitchFamily="34" charset="0"/>
              </a:rPr>
              <a:t>c</a:t>
            </a:r>
            <a:r>
              <a:rPr lang="es-MX" spc="-5" dirty="0" smtClean="0">
                <a:latin typeface="Calibri" panose="020F0502020204030204" pitchFamily="34" charset="0"/>
                <a:ea typeface="Calibri" panose="020F0502020204030204" pitchFamily="34" charset="0"/>
                <a:cs typeface="Calibri" panose="020F0502020204030204" pitchFamily="34" charset="0"/>
              </a:rPr>
              <a:t>o</a:t>
            </a:r>
            <a:r>
              <a:rPr lang="es-MX" spc="10" dirty="0" smtClean="0">
                <a:latin typeface="Calibri" panose="020F0502020204030204" pitchFamily="34" charset="0"/>
                <a:ea typeface="Calibri" panose="020F0502020204030204" pitchFamily="34" charset="0"/>
                <a:cs typeface="Calibri" panose="020F0502020204030204" pitchFamily="34" charset="0"/>
              </a:rPr>
              <a:t>m</a:t>
            </a:r>
            <a:r>
              <a:rPr lang="es-MX" dirty="0" smtClean="0">
                <a:latin typeface="Calibri" panose="020F0502020204030204" pitchFamily="34" charset="0"/>
                <a:ea typeface="Calibri" panose="020F0502020204030204" pitchFamily="34" charset="0"/>
                <a:cs typeface="Calibri" panose="020F0502020204030204" pitchFamily="34" charset="0"/>
              </a:rPr>
              <a:t>pl</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ta,</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cuan</a:t>
            </a:r>
            <a:r>
              <a:rPr lang="es-MX" spc="-15" dirty="0" smtClean="0">
                <a:latin typeface="Calibri" panose="020F0502020204030204" pitchFamily="34" charset="0"/>
                <a:ea typeface="Calibri" panose="020F0502020204030204" pitchFamily="34" charset="0"/>
                <a:cs typeface="Calibri" panose="020F0502020204030204" pitchFamily="34" charset="0"/>
              </a:rPr>
              <a:t>d</a:t>
            </a:r>
            <a:r>
              <a:rPr lang="es-MX" dirty="0" smtClean="0">
                <a:latin typeface="Calibri" panose="020F0502020204030204" pitchFamily="34" charset="0"/>
                <a:ea typeface="Calibri" panose="020F0502020204030204" pitchFamily="34" charset="0"/>
                <a:cs typeface="Calibri" panose="020F0502020204030204" pitchFamily="34" charset="0"/>
              </a:rPr>
              <a:t>o</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no t</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ngas</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ad</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spc="-15" dirty="0" smtClean="0">
                <a:latin typeface="Calibri" panose="020F0502020204030204" pitchFamily="34" charset="0"/>
                <a:ea typeface="Calibri" panose="020F0502020204030204" pitchFamily="34" charset="0"/>
                <a:cs typeface="Calibri" panose="020F0502020204030204" pitchFamily="34" charset="0"/>
              </a:rPr>
              <a:t>u</a:t>
            </a:r>
            <a:r>
              <a:rPr lang="es-MX" dirty="0" smtClean="0">
                <a:latin typeface="Calibri" panose="020F0502020204030204" pitchFamily="34" charset="0"/>
                <a:ea typeface="Calibri" panose="020F0502020204030204" pitchFamily="34" charset="0"/>
                <a:cs typeface="Calibri" panose="020F0502020204030204" pitchFamily="34" charset="0"/>
              </a:rPr>
              <a:t>d</a:t>
            </a:r>
            <a:r>
              <a:rPr lang="es-MX" spc="5" dirty="0" smtClean="0">
                <a:latin typeface="Calibri" panose="020F0502020204030204" pitchFamily="34" charset="0"/>
                <a:ea typeface="Calibri" panose="020F0502020204030204" pitchFamily="34" charset="0"/>
                <a:cs typeface="Calibri" panose="020F0502020204030204" pitchFamily="34" charset="0"/>
              </a:rPr>
              <a:t>o</a:t>
            </a:r>
            <a:r>
              <a:rPr lang="es-MX" dirty="0" smtClean="0">
                <a:latin typeface="Calibri" panose="020F0502020204030204" pitchFamily="34" charset="0"/>
                <a:ea typeface="Calibri" panose="020F0502020204030204" pitchFamily="34" charset="0"/>
                <a:cs typeface="Calibri" panose="020F0502020204030204" pitchFamily="34" charset="0"/>
              </a:rPr>
              <a:t>s,</a:t>
            </a:r>
            <a:r>
              <a:rPr lang="es-MX" spc="5" dirty="0" smtClean="0">
                <a:latin typeface="Calibri" panose="020F0502020204030204" pitchFamily="34" charset="0"/>
                <a:ea typeface="Calibri" panose="020F0502020204030204" pitchFamily="34" charset="0"/>
                <a:cs typeface="Calibri" panose="020F0502020204030204" pitchFamily="34" charset="0"/>
              </a:rPr>
              <a:t> e</a:t>
            </a:r>
            <a:r>
              <a:rPr lang="es-MX" dirty="0" smtClean="0">
                <a:latin typeface="Calibri" panose="020F0502020204030204" pitchFamily="34" charset="0"/>
                <a:ea typeface="Calibri" panose="020F0502020204030204" pitchFamily="34" charset="0"/>
                <a:cs typeface="Calibri" panose="020F0502020204030204" pitchFamily="34" charset="0"/>
              </a:rPr>
              <a:t>l</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pago </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s</a:t>
            </a:r>
            <a:r>
              <a:rPr lang="es-MX" spc="-10" dirty="0" smtClean="0">
                <a:latin typeface="Calibri" panose="020F0502020204030204" pitchFamily="34" charset="0"/>
                <a:ea typeface="Calibri" panose="020F0502020204030204" pitchFamily="34" charset="0"/>
                <a:cs typeface="Calibri" panose="020F0502020204030204" pitchFamily="34" charset="0"/>
              </a:rPr>
              <a:t>t</a:t>
            </a:r>
            <a:r>
              <a:rPr lang="es-MX" dirty="0">
                <a:latin typeface="Calibri" panose="020F0502020204030204" pitchFamily="34" charset="0"/>
                <a:ea typeface="Calibri" panose="020F0502020204030204" pitchFamily="34" charset="0"/>
                <a:cs typeface="Calibri" panose="020F0502020204030204" pitchFamily="34" charset="0"/>
              </a:rPr>
              <a:t>é</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r</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gi</a:t>
            </a:r>
            <a:r>
              <a:rPr lang="es-MX" spc="-10" dirty="0" smtClean="0">
                <a:latin typeface="Calibri" panose="020F0502020204030204" pitchFamily="34" charset="0"/>
                <a:ea typeface="Calibri" panose="020F0502020204030204" pitchFamily="34" charset="0"/>
                <a:cs typeface="Calibri" panose="020F0502020204030204" pitchFamily="34" charset="0"/>
              </a:rPr>
              <a:t>s</a:t>
            </a:r>
            <a:r>
              <a:rPr lang="es-MX" dirty="0" smtClean="0">
                <a:latin typeface="Calibri" panose="020F0502020204030204" pitchFamily="34" charset="0"/>
                <a:ea typeface="Calibri" panose="020F0502020204030204" pitchFamily="34" charset="0"/>
                <a:cs typeface="Calibri" panose="020F0502020204030204" pitchFamily="34" charset="0"/>
              </a:rPr>
              <a:t>trado</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y</a:t>
            </a:r>
            <a:r>
              <a:rPr lang="es-MX" spc="40" dirty="0" smtClean="0">
                <a:latin typeface="Calibri" panose="020F0502020204030204" pitchFamily="34" charset="0"/>
                <a:ea typeface="Calibri" panose="020F0502020204030204" pitchFamily="34" charset="0"/>
                <a:cs typeface="Calibri" panose="020F0502020204030204" pitchFamily="34" charset="0"/>
              </a:rPr>
              <a:t> </a:t>
            </a:r>
            <a:r>
              <a:rPr lang="es-MX" spc="5" dirty="0" smtClean="0">
                <a:latin typeface="Calibri" panose="020F0502020204030204" pitchFamily="34" charset="0"/>
                <a:ea typeface="Calibri" panose="020F0502020204030204" pitchFamily="34" charset="0"/>
                <a:cs typeface="Calibri" panose="020F0502020204030204" pitchFamily="34" charset="0"/>
              </a:rPr>
              <a:t>hayas ingresado al sistema en la fecha y hora que le corresponde.</a:t>
            </a:r>
            <a:endParaRPr lang="es-MX" sz="1400" dirty="0" smtClean="0">
              <a:latin typeface="Times New Roman" panose="02020603050405020304" pitchFamily="18" charset="0"/>
              <a:ea typeface="Times New Roman" panose="02020603050405020304" pitchFamily="18" charset="0"/>
            </a:endParaRPr>
          </a:p>
          <a:p>
            <a:r>
              <a:rPr lang="es-MX" dirty="0" smtClean="0">
                <a:latin typeface="Calibri" panose="020F0502020204030204" pitchFamily="34" charset="0"/>
                <a:ea typeface="Calibri" panose="020F0502020204030204" pitchFamily="34" charset="0"/>
                <a:cs typeface="Calibri" panose="020F0502020204030204" pitchFamily="34" charset="0"/>
              </a:rPr>
              <a:t/>
            </a:r>
            <a:br>
              <a:rPr lang="es-MX" dirty="0" smtClean="0">
                <a:latin typeface="Calibri" panose="020F0502020204030204" pitchFamily="34" charset="0"/>
                <a:ea typeface="Calibri" panose="020F0502020204030204" pitchFamily="34" charset="0"/>
                <a:cs typeface="Calibri" panose="020F0502020204030204" pitchFamily="34" charset="0"/>
              </a:rPr>
            </a:br>
            <a:endParaRPr lang="es-MX" dirty="0"/>
          </a:p>
        </p:txBody>
      </p:sp>
      <p:sp>
        <p:nvSpPr>
          <p:cNvPr id="13" name="CuadroTexto 12"/>
          <p:cNvSpPr txBox="1"/>
          <p:nvPr/>
        </p:nvSpPr>
        <p:spPr>
          <a:xfrm>
            <a:off x="611671" y="475812"/>
            <a:ext cx="10586629" cy="369332"/>
          </a:xfrm>
          <a:prstGeom prst="rect">
            <a:avLst/>
          </a:prstGeom>
          <a:noFill/>
        </p:spPr>
        <p:txBody>
          <a:bodyPr wrap="square" rtlCol="0">
            <a:spAutoFit/>
          </a:bodyPr>
          <a:lstStyle/>
          <a:p>
            <a:r>
              <a:rPr lang="es-MX" dirty="0" smtClean="0"/>
              <a:t>En la opción retícula, puedes seleccionar tus materias</a:t>
            </a:r>
            <a:endParaRPr lang="es-MX" dirty="0"/>
          </a:p>
        </p:txBody>
      </p:sp>
      <p:sp>
        <p:nvSpPr>
          <p:cNvPr id="14" name="CuadroTexto 13"/>
          <p:cNvSpPr txBox="1"/>
          <p:nvPr/>
        </p:nvSpPr>
        <p:spPr>
          <a:xfrm>
            <a:off x="4659085" y="1114696"/>
            <a:ext cx="1141659" cy="369332"/>
          </a:xfrm>
          <a:prstGeom prst="rect">
            <a:avLst/>
          </a:prstGeom>
          <a:noFill/>
        </p:spPr>
        <p:txBody>
          <a:bodyPr wrap="none" rtlCol="0">
            <a:spAutoFit/>
          </a:bodyPr>
          <a:lstStyle/>
          <a:p>
            <a:r>
              <a:rPr lang="es-ES" dirty="0" smtClean="0"/>
              <a:t>Ejemplo:</a:t>
            </a:r>
            <a:endParaRPr lang="es-ES" dirty="0"/>
          </a:p>
        </p:txBody>
      </p:sp>
    </p:spTree>
    <p:extLst>
      <p:ext uri="{BB962C8B-B14F-4D97-AF65-F5344CB8AC3E}">
        <p14:creationId xmlns:p14="http://schemas.microsoft.com/office/powerpoint/2010/main" val="3802037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7597" y="292519"/>
            <a:ext cx="10058400" cy="1609344"/>
          </a:xfrm>
        </p:spPr>
        <p:txBody>
          <a:bodyPr>
            <a:normAutofit fontScale="90000"/>
          </a:bodyPr>
          <a:lstStyle/>
          <a:p>
            <a:r>
              <a:rPr lang="es-MX" sz="4000" dirty="0" smtClean="0"/>
              <a:t>Si tienes Adeudos, debes acudir al Departamento señalado para Aclarar la situación:</a:t>
            </a:r>
            <a:br>
              <a:rPr lang="es-MX" sz="4000" dirty="0" smtClean="0"/>
            </a:br>
            <a:endParaRPr lang="es-MX" sz="4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553" y="1446287"/>
            <a:ext cx="8553137" cy="487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ector recto de flecha 3"/>
          <p:cNvCxnSpPr/>
          <p:nvPr/>
        </p:nvCxnSpPr>
        <p:spPr>
          <a:xfrm flipH="1">
            <a:off x="5514975" y="2414588"/>
            <a:ext cx="2200275" cy="42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8043863" y="2386013"/>
            <a:ext cx="3357562" cy="3557587"/>
          </a:xfrm>
          <a:prstGeom prst="rect">
            <a:avLst/>
          </a:prstGeom>
          <a:noFill/>
        </p:spPr>
        <p:txBody>
          <a:bodyPr wrap="square" rtlCol="0">
            <a:spAutoFit/>
          </a:bodyPr>
          <a:lstStyle/>
          <a:p>
            <a:endParaRPr lang="es-MX"/>
          </a:p>
        </p:txBody>
      </p:sp>
      <p:sp>
        <p:nvSpPr>
          <p:cNvPr id="3" name="CuadroTexto 2"/>
          <p:cNvSpPr txBox="1"/>
          <p:nvPr/>
        </p:nvSpPr>
        <p:spPr>
          <a:xfrm>
            <a:off x="7915275" y="2085975"/>
            <a:ext cx="3786188" cy="1754326"/>
          </a:xfrm>
          <a:prstGeom prst="rect">
            <a:avLst/>
          </a:prstGeom>
          <a:noFill/>
        </p:spPr>
        <p:txBody>
          <a:bodyPr wrap="square" rtlCol="0">
            <a:spAutoFit/>
          </a:bodyPr>
          <a:lstStyle/>
          <a:p>
            <a:r>
              <a:rPr lang="es-MX" dirty="0" smtClean="0"/>
              <a:t>Recuerda que si aparece la letra  “S” en la sección de adeudos, debes de aclararlo antes de tu inscripción, para que no tengas problemas ni pierdas la hora de tu inscripción,.</a:t>
            </a:r>
            <a:endParaRPr lang="es-MX" dirty="0"/>
          </a:p>
        </p:txBody>
      </p:sp>
      <p:pic>
        <p:nvPicPr>
          <p:cNvPr id="6" name="Imagen 5"/>
          <p:cNvPicPr>
            <a:picLocks noChangeAspect="1"/>
          </p:cNvPicPr>
          <p:nvPr/>
        </p:nvPicPr>
        <p:blipFill>
          <a:blip r:embed="rId3"/>
          <a:stretch>
            <a:fillRect/>
          </a:stretch>
        </p:blipFill>
        <p:spPr>
          <a:xfrm>
            <a:off x="7857254" y="856901"/>
            <a:ext cx="1249788" cy="493819"/>
          </a:xfrm>
          <a:prstGeom prst="rect">
            <a:avLst/>
          </a:prstGeom>
        </p:spPr>
      </p:pic>
    </p:spTree>
    <p:extLst>
      <p:ext uri="{BB962C8B-B14F-4D97-AF65-F5344CB8AC3E}">
        <p14:creationId xmlns:p14="http://schemas.microsoft.com/office/powerpoint/2010/main" val="642824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10677525" y="1352550"/>
            <a:ext cx="1514475" cy="3293209"/>
          </a:xfrm>
          <a:prstGeom prst="rect">
            <a:avLst/>
          </a:prstGeom>
          <a:noFill/>
        </p:spPr>
        <p:txBody>
          <a:bodyPr wrap="square" rtlCol="0">
            <a:spAutoFit/>
          </a:bodyPr>
          <a:lstStyle/>
          <a:p>
            <a:pPr algn="just"/>
            <a:r>
              <a:rPr lang="es-MX" sz="1600" dirty="0" smtClean="0"/>
              <a:t>Para poder seleccionar las materias del semestre 2019-1 deberás dar </a:t>
            </a:r>
            <a:r>
              <a:rPr lang="es-MX" sz="1600" dirty="0" err="1" smtClean="0"/>
              <a:t>click</a:t>
            </a:r>
            <a:r>
              <a:rPr lang="es-MX" sz="1600" dirty="0" smtClean="0"/>
              <a:t> sobre la materia que te interesen, estas aparecen en un recuadro de color azul</a:t>
            </a:r>
            <a:endParaRPr lang="es-MX" sz="1600" dirty="0"/>
          </a:p>
        </p:txBody>
      </p:sp>
      <p:sp>
        <p:nvSpPr>
          <p:cNvPr id="12" name="CuadroTexto 11"/>
          <p:cNvSpPr txBox="1"/>
          <p:nvPr/>
        </p:nvSpPr>
        <p:spPr>
          <a:xfrm>
            <a:off x="0" y="809625"/>
            <a:ext cx="1171732" cy="4616648"/>
          </a:xfrm>
          <a:prstGeom prst="rect">
            <a:avLst/>
          </a:prstGeom>
          <a:noFill/>
        </p:spPr>
        <p:txBody>
          <a:bodyPr wrap="square" rtlCol="0">
            <a:spAutoFit/>
          </a:bodyPr>
          <a:lstStyle/>
          <a:p>
            <a:r>
              <a:rPr lang="es-MX" sz="1400" dirty="0" smtClean="0"/>
              <a:t>Las materias que cursaste y que fueron aprobadas aparecen en color verde, las materias que reprobaste de color amarillo</a:t>
            </a:r>
            <a:r>
              <a:rPr lang="es-MX" sz="1400" dirty="0" smtClean="0"/>
              <a:t>.</a:t>
            </a:r>
          </a:p>
          <a:p>
            <a:r>
              <a:rPr lang="es-419" sz="1400" dirty="0" smtClean="0"/>
              <a:t>(En el menú aparecen diversos colores que indican otras opciones).</a:t>
            </a:r>
            <a:endParaRPr lang="es-MX" sz="1400" dirty="0"/>
          </a:p>
        </p:txBody>
      </p:sp>
      <p:grpSp>
        <p:nvGrpSpPr>
          <p:cNvPr id="9" name="Grupo 8"/>
          <p:cNvGrpSpPr/>
          <p:nvPr/>
        </p:nvGrpSpPr>
        <p:grpSpPr>
          <a:xfrm>
            <a:off x="928198" y="343108"/>
            <a:ext cx="9866894" cy="5333791"/>
            <a:chOff x="928198" y="343108"/>
            <a:chExt cx="9866894" cy="5333791"/>
          </a:xfrm>
        </p:grpSpPr>
        <p:pic>
          <p:nvPicPr>
            <p:cNvPr id="4" name="Imagen 3"/>
            <p:cNvPicPr>
              <a:picLocks noChangeAspect="1"/>
            </p:cNvPicPr>
            <p:nvPr/>
          </p:nvPicPr>
          <p:blipFill>
            <a:blip r:embed="rId2"/>
            <a:stretch>
              <a:fillRect/>
            </a:stretch>
          </p:blipFill>
          <p:spPr>
            <a:xfrm>
              <a:off x="1019175" y="343108"/>
              <a:ext cx="9482296" cy="5333791"/>
            </a:xfrm>
            <a:prstGeom prst="rect">
              <a:avLst/>
            </a:prstGeom>
          </p:spPr>
        </p:pic>
        <p:sp>
          <p:nvSpPr>
            <p:cNvPr id="6" name="Rectángulo 5"/>
            <p:cNvSpPr/>
            <p:nvPr/>
          </p:nvSpPr>
          <p:spPr>
            <a:xfrm>
              <a:off x="1171732" y="1009650"/>
              <a:ext cx="2300263" cy="14287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0" name="Conector angular 19"/>
            <p:cNvCxnSpPr/>
            <p:nvPr/>
          </p:nvCxnSpPr>
          <p:spPr>
            <a:xfrm rot="10800000">
              <a:off x="10020301" y="2638426"/>
              <a:ext cx="774791" cy="737373"/>
            </a:xfrm>
            <a:prstGeom prst="bentConnector3">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3" name="Conector recto de flecha 2"/>
            <p:cNvCxnSpPr/>
            <p:nvPr/>
          </p:nvCxnSpPr>
          <p:spPr>
            <a:xfrm flipV="1">
              <a:off x="928198" y="2998882"/>
              <a:ext cx="477279" cy="27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2374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587817"/>
            <a:ext cx="10058400" cy="1450757"/>
          </a:xfrm>
        </p:spPr>
        <p:txBody>
          <a:bodyPr>
            <a:noAutofit/>
          </a:bodyPr>
          <a:lstStyle/>
          <a:p>
            <a:r>
              <a:rPr lang="es-MX" sz="4000" dirty="0" smtClean="0"/>
              <a:t>Al seleccionar las materias posibles a cursar nos detalla los horarios disponibles:</a:t>
            </a:r>
            <a:br>
              <a:rPr lang="es-MX" sz="4000" dirty="0" smtClean="0"/>
            </a:br>
            <a:endParaRPr lang="es-MX" sz="4000" dirty="0"/>
          </a:p>
        </p:txBody>
      </p:sp>
      <p:sp>
        <p:nvSpPr>
          <p:cNvPr id="3" name="CuadroTexto 2"/>
          <p:cNvSpPr txBox="1"/>
          <p:nvPr/>
        </p:nvSpPr>
        <p:spPr>
          <a:xfrm>
            <a:off x="1303675" y="1900238"/>
            <a:ext cx="9224987" cy="646331"/>
          </a:xfrm>
          <a:prstGeom prst="rect">
            <a:avLst/>
          </a:prstGeom>
          <a:noFill/>
        </p:spPr>
        <p:txBody>
          <a:bodyPr wrap="square" rtlCol="0">
            <a:spAutoFit/>
          </a:bodyPr>
          <a:lstStyle/>
          <a:p>
            <a:r>
              <a:rPr lang="es-MX" dirty="0" smtClean="0"/>
              <a:t>Cuando aparece más de una opción, deberás seleccionar la que más te convenga dando </a:t>
            </a:r>
            <a:r>
              <a:rPr lang="es-MX" dirty="0" err="1" smtClean="0"/>
              <a:t>click</a:t>
            </a:r>
            <a:r>
              <a:rPr lang="es-MX" dirty="0" smtClean="0"/>
              <a:t> sobre el grupo.   Si el grupo está lleno, no te permitirá elegirlo</a:t>
            </a:r>
            <a:endParaRPr lang="es-MX"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1303676" y="3002279"/>
            <a:ext cx="9059524" cy="2884715"/>
          </a:xfrm>
          <a:prstGeom prst="rect">
            <a:avLst/>
          </a:prstGeom>
          <a:noFill/>
          <a:ln>
            <a:noFill/>
          </a:ln>
        </p:spPr>
      </p:pic>
      <p:cxnSp>
        <p:nvCxnSpPr>
          <p:cNvPr id="5" name="Conector recto de flecha 4"/>
          <p:cNvCxnSpPr/>
          <p:nvPr/>
        </p:nvCxnSpPr>
        <p:spPr>
          <a:xfrm flipH="1">
            <a:off x="9407707" y="4042097"/>
            <a:ext cx="737234" cy="402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95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1836" y="0"/>
            <a:ext cx="10058400" cy="1609344"/>
          </a:xfrm>
        </p:spPr>
        <p:txBody>
          <a:bodyPr>
            <a:noAutofit/>
          </a:bodyPr>
          <a:lstStyle/>
          <a:p>
            <a:r>
              <a:rPr lang="es-MX" sz="4400" dirty="0" smtClean="0"/>
              <a:t/>
            </a:r>
            <a:br>
              <a:rPr lang="es-MX" sz="4400" dirty="0" smtClean="0"/>
            </a:br>
            <a:r>
              <a:rPr lang="es-MX" sz="4400" dirty="0"/>
              <a:t/>
            </a:r>
            <a:br>
              <a:rPr lang="es-MX" sz="4400" dirty="0"/>
            </a:br>
            <a:r>
              <a:rPr lang="es-MX" sz="4400" dirty="0" smtClean="0"/>
              <a:t>Dar </a:t>
            </a:r>
            <a:r>
              <a:rPr lang="es-MX" sz="4400" dirty="0" err="1" smtClean="0"/>
              <a:t>click</a:t>
            </a:r>
            <a:r>
              <a:rPr lang="es-MX" sz="4400" dirty="0" smtClean="0"/>
              <a:t> sobre el botón &lt;aceptar&gt;, para asignar materia a tu Horario</a:t>
            </a:r>
            <a:endParaRPr lang="es-MX" dirty="0"/>
          </a:p>
        </p:txBody>
      </p:sp>
      <p:pic>
        <p:nvPicPr>
          <p:cNvPr id="4" name="Imagen 3"/>
          <p:cNvPicPr/>
          <p:nvPr/>
        </p:nvPicPr>
        <p:blipFill rotWithShape="1">
          <a:blip r:embed="rId2">
            <a:extLst>
              <a:ext uri="{28A0092B-C50C-407E-A947-70E740481C1C}">
                <a14:useLocalDpi xmlns:a14="http://schemas.microsoft.com/office/drawing/2010/main" val="0"/>
              </a:ext>
            </a:extLst>
          </a:blip>
          <a:srcRect l="10261" t="4184" r="64359" b="57687"/>
          <a:stretch/>
        </p:blipFill>
        <p:spPr bwMode="auto">
          <a:xfrm>
            <a:off x="2455816" y="2377440"/>
            <a:ext cx="4101738" cy="2521131"/>
          </a:xfrm>
          <a:prstGeom prst="rect">
            <a:avLst/>
          </a:prstGeom>
          <a:noFill/>
          <a:ln>
            <a:noFill/>
          </a:ln>
        </p:spPr>
      </p:pic>
      <p:pic>
        <p:nvPicPr>
          <p:cNvPr id="5" name="Imagen 4"/>
          <p:cNvPicPr/>
          <p:nvPr/>
        </p:nvPicPr>
        <p:blipFill rotWithShape="1">
          <a:blip r:embed="rId2">
            <a:extLst>
              <a:ext uri="{28A0092B-C50C-407E-A947-70E740481C1C}">
                <a14:useLocalDpi xmlns:a14="http://schemas.microsoft.com/office/drawing/2010/main" val="0"/>
              </a:ext>
            </a:extLst>
          </a:blip>
          <a:srcRect l="11270" t="49282" r="64980" b="39648"/>
          <a:stretch/>
        </p:blipFill>
        <p:spPr bwMode="auto">
          <a:xfrm>
            <a:off x="2625634" y="4898571"/>
            <a:ext cx="3801292" cy="768095"/>
          </a:xfrm>
          <a:prstGeom prst="rect">
            <a:avLst/>
          </a:prstGeom>
          <a:noFill/>
          <a:ln>
            <a:noFill/>
          </a:ln>
        </p:spPr>
      </p:pic>
    </p:spTree>
    <p:extLst>
      <p:ext uri="{BB962C8B-B14F-4D97-AF65-F5344CB8AC3E}">
        <p14:creationId xmlns:p14="http://schemas.microsoft.com/office/powerpoint/2010/main" val="1167563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5916" y="291376"/>
            <a:ext cx="10058400" cy="1450757"/>
          </a:xfrm>
        </p:spPr>
        <p:txBody>
          <a:bodyPr>
            <a:noAutofit/>
          </a:bodyPr>
          <a:lstStyle/>
          <a:p>
            <a:r>
              <a:rPr lang="es-MX" sz="3200" noProof="1" smtClean="0"/>
              <a:t>En la Retícula se señalan en color morado, las materias seleccionadas</a:t>
            </a:r>
            <a:endParaRPr lang="es-MX" sz="3200" noProof="1"/>
          </a:p>
        </p:txBody>
      </p:sp>
      <p:grpSp>
        <p:nvGrpSpPr>
          <p:cNvPr id="4" name="Group 2"/>
          <p:cNvGrpSpPr>
            <a:grpSpLocks/>
          </p:cNvGrpSpPr>
          <p:nvPr/>
        </p:nvGrpSpPr>
        <p:grpSpPr bwMode="auto">
          <a:xfrm>
            <a:off x="1129554" y="1742133"/>
            <a:ext cx="9079454" cy="4249342"/>
            <a:chOff x="1702" y="903"/>
            <a:chExt cx="7519" cy="4579"/>
          </a:xfrm>
        </p:grpSpPr>
        <p:pic>
          <p:nvPicPr>
            <p:cNvPr id="133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0845"/>
            <a:stretch/>
          </p:blipFill>
          <p:spPr bwMode="auto">
            <a:xfrm>
              <a:off x="1702" y="903"/>
              <a:ext cx="7519" cy="457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a:grpSpLocks/>
            </p:cNvGrpSpPr>
            <p:nvPr/>
          </p:nvGrpSpPr>
          <p:grpSpPr bwMode="auto">
            <a:xfrm>
              <a:off x="1920" y="1174"/>
              <a:ext cx="2714" cy="146"/>
              <a:chOff x="1920" y="1174"/>
              <a:chExt cx="2714" cy="146"/>
            </a:xfrm>
          </p:grpSpPr>
          <p:sp>
            <p:nvSpPr>
              <p:cNvPr id="6" name="Freeform 5"/>
              <p:cNvSpPr>
                <a:spLocks/>
              </p:cNvSpPr>
              <p:nvPr/>
            </p:nvSpPr>
            <p:spPr bwMode="auto">
              <a:xfrm>
                <a:off x="1920" y="1174"/>
                <a:ext cx="2714" cy="146"/>
              </a:xfrm>
              <a:custGeom>
                <a:avLst/>
                <a:gdLst>
                  <a:gd name="T0" fmla="+- 0 1920 1920"/>
                  <a:gd name="T1" fmla="*/ T0 w 2714"/>
                  <a:gd name="T2" fmla="+- 0 1321 1174"/>
                  <a:gd name="T3" fmla="*/ 1321 h 146"/>
                  <a:gd name="T4" fmla="+- 0 4634 1920"/>
                  <a:gd name="T5" fmla="*/ T4 w 2714"/>
                  <a:gd name="T6" fmla="+- 0 1321 1174"/>
                  <a:gd name="T7" fmla="*/ 1321 h 146"/>
                  <a:gd name="T8" fmla="+- 0 4634 1920"/>
                  <a:gd name="T9" fmla="*/ T8 w 2714"/>
                  <a:gd name="T10" fmla="+- 0 1174 1174"/>
                  <a:gd name="T11" fmla="*/ 1174 h 146"/>
                  <a:gd name="T12" fmla="+- 0 1920 1920"/>
                  <a:gd name="T13" fmla="*/ T12 w 2714"/>
                  <a:gd name="T14" fmla="+- 0 1174 1174"/>
                  <a:gd name="T15" fmla="*/ 1174 h 146"/>
                  <a:gd name="T16" fmla="+- 0 1920 1920"/>
                  <a:gd name="T17" fmla="*/ T16 w 2714"/>
                  <a:gd name="T18" fmla="+- 0 1321 1174"/>
                  <a:gd name="T19" fmla="*/ 1321 h 146"/>
                </a:gdLst>
                <a:ahLst/>
                <a:cxnLst>
                  <a:cxn ang="0">
                    <a:pos x="T1" y="T3"/>
                  </a:cxn>
                  <a:cxn ang="0">
                    <a:pos x="T5" y="T7"/>
                  </a:cxn>
                  <a:cxn ang="0">
                    <a:pos x="T9" y="T11"/>
                  </a:cxn>
                  <a:cxn ang="0">
                    <a:pos x="T13" y="T15"/>
                  </a:cxn>
                  <a:cxn ang="0">
                    <a:pos x="T17" y="T19"/>
                  </a:cxn>
                </a:cxnLst>
                <a:rect l="0" t="0" r="r" b="b"/>
                <a:pathLst>
                  <a:path w="2714" h="146">
                    <a:moveTo>
                      <a:pt x="0" y="147"/>
                    </a:moveTo>
                    <a:lnTo>
                      <a:pt x="2714" y="147"/>
                    </a:lnTo>
                    <a:lnTo>
                      <a:pt x="2714" y="0"/>
                    </a:lnTo>
                    <a:lnTo>
                      <a:pt x="0" y="0"/>
                    </a:lnTo>
                    <a:lnTo>
                      <a:pt x="0" y="147"/>
                    </a:lnTo>
                    <a:close/>
                  </a:path>
                </a:pathLst>
              </a:custGeom>
              <a:solidFill>
                <a:srgbClr val="4F80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nvGrpSpPr>
              <p:cNvPr id="7" name="Group 6"/>
              <p:cNvGrpSpPr>
                <a:grpSpLocks/>
              </p:cNvGrpSpPr>
              <p:nvPr/>
            </p:nvGrpSpPr>
            <p:grpSpPr bwMode="auto">
              <a:xfrm>
                <a:off x="1901" y="1153"/>
                <a:ext cx="2755" cy="192"/>
                <a:chOff x="1901" y="1153"/>
                <a:chExt cx="2755" cy="192"/>
              </a:xfrm>
            </p:grpSpPr>
            <p:sp>
              <p:nvSpPr>
                <p:cNvPr id="8" name="Freeform 7"/>
                <p:cNvSpPr>
                  <a:spLocks/>
                </p:cNvSpPr>
                <p:nvPr/>
              </p:nvSpPr>
              <p:spPr bwMode="auto">
                <a:xfrm>
                  <a:off x="1901" y="1153"/>
                  <a:ext cx="2755" cy="192"/>
                </a:xfrm>
                <a:custGeom>
                  <a:avLst/>
                  <a:gdLst>
                    <a:gd name="T0" fmla="+- 0 1901 1901"/>
                    <a:gd name="T1" fmla="*/ T0 w 2755"/>
                    <a:gd name="T2" fmla="+- 0 1323 1153"/>
                    <a:gd name="T3" fmla="*/ 1323 h 192"/>
                    <a:gd name="T4" fmla="+- 0 1901 1901"/>
                    <a:gd name="T5" fmla="*/ T4 w 2755"/>
                    <a:gd name="T6" fmla="+- 0 1335 1153"/>
                    <a:gd name="T7" fmla="*/ 1335 h 192"/>
                    <a:gd name="T8" fmla="+- 0 1910 1901"/>
                    <a:gd name="T9" fmla="*/ T8 w 2755"/>
                    <a:gd name="T10" fmla="+- 0 1345 1153"/>
                    <a:gd name="T11" fmla="*/ 1345 h 192"/>
                    <a:gd name="T12" fmla="+- 0 4637 1901"/>
                    <a:gd name="T13" fmla="*/ T12 w 2755"/>
                    <a:gd name="T14" fmla="+- 0 1345 1153"/>
                    <a:gd name="T15" fmla="*/ 1345 h 192"/>
                    <a:gd name="T16" fmla="+- 0 1942 1901"/>
                    <a:gd name="T17" fmla="*/ T16 w 2755"/>
                    <a:gd name="T18" fmla="+- 0 1323 1153"/>
                    <a:gd name="T19" fmla="*/ 1323 h 192"/>
                    <a:gd name="T20" fmla="+- 0 1942 1901"/>
                    <a:gd name="T21" fmla="*/ T20 w 2755"/>
                    <a:gd name="T22" fmla="+- 0 1193 1153"/>
                    <a:gd name="T23" fmla="*/ 1193 h 192"/>
                    <a:gd name="T24" fmla="+- 0 4637 1901"/>
                    <a:gd name="T25" fmla="*/ T24 w 2755"/>
                    <a:gd name="T26" fmla="+- 0 1193 1153"/>
                    <a:gd name="T27" fmla="*/ 1193 h 192"/>
                    <a:gd name="T28" fmla="+- 0 4646 1901"/>
                    <a:gd name="T29" fmla="*/ T28 w 2755"/>
                    <a:gd name="T30" fmla="+- 0 1345 1153"/>
                    <a:gd name="T31" fmla="*/ 1345 h 192"/>
                    <a:gd name="T32" fmla="+- 0 4656 1901"/>
                    <a:gd name="T33" fmla="*/ T32 w 2755"/>
                    <a:gd name="T34" fmla="+- 0 1335 1153"/>
                    <a:gd name="T35" fmla="*/ 1335 h 192"/>
                    <a:gd name="T36" fmla="+- 0 4656 1901"/>
                    <a:gd name="T37" fmla="*/ T36 w 2755"/>
                    <a:gd name="T38" fmla="+- 0 1162 1153"/>
                    <a:gd name="T39" fmla="*/ 1162 h 192"/>
                    <a:gd name="T40" fmla="+- 0 4646 1901"/>
                    <a:gd name="T41" fmla="*/ T40 w 2755"/>
                    <a:gd name="T42" fmla="+- 0 1153 1153"/>
                    <a:gd name="T43" fmla="*/ 1153 h 192"/>
                    <a:gd name="T44" fmla="+- 0 4637 1901"/>
                    <a:gd name="T45" fmla="*/ T44 w 2755"/>
                    <a:gd name="T46" fmla="+- 0 1153 1153"/>
                    <a:gd name="T47" fmla="*/ 1153 h 192"/>
                    <a:gd name="T48" fmla="+- 0 4615 1901"/>
                    <a:gd name="T49" fmla="*/ T48 w 2755"/>
                    <a:gd name="T50" fmla="+- 0 1174 1153"/>
                    <a:gd name="T51" fmla="*/ 1174 h 192"/>
                    <a:gd name="T52" fmla="+- 0 1942 1901"/>
                    <a:gd name="T53" fmla="*/ T52 w 2755"/>
                    <a:gd name="T54" fmla="+- 0 1174 1153"/>
                    <a:gd name="T55" fmla="*/ 1174 h 192"/>
                    <a:gd name="T56" fmla="+- 0 1920 1901"/>
                    <a:gd name="T57" fmla="*/ T56 w 2755"/>
                    <a:gd name="T58" fmla="+- 0 1193 1153"/>
                    <a:gd name="T59" fmla="*/ 1193 h 192"/>
                    <a:gd name="T60" fmla="+- 0 1920 1901"/>
                    <a:gd name="T61" fmla="*/ T60 w 2755"/>
                    <a:gd name="T62" fmla="+- 0 1304 1153"/>
                    <a:gd name="T63" fmla="*/ 1304 h 192"/>
                    <a:gd name="T64" fmla="+- 0 1920 1901"/>
                    <a:gd name="T65" fmla="*/ T64 w 2755"/>
                    <a:gd name="T66" fmla="+- 0 1153 1153"/>
                    <a:gd name="T67" fmla="*/ 1153 h 192"/>
                    <a:gd name="T68" fmla="+- 0 1910 1901"/>
                    <a:gd name="T69" fmla="*/ T68 w 2755"/>
                    <a:gd name="T70" fmla="+- 0 1153 1153"/>
                    <a:gd name="T71" fmla="*/ 1153 h 192"/>
                    <a:gd name="T72" fmla="+- 0 1901 1901"/>
                    <a:gd name="T73" fmla="*/ T72 w 2755"/>
                    <a:gd name="T74" fmla="+- 0 1162 1153"/>
                    <a:gd name="T75" fmla="*/ 1162 h 192"/>
                    <a:gd name="T76" fmla="+- 0 1901 1901"/>
                    <a:gd name="T77" fmla="*/ T76 w 2755"/>
                    <a:gd name="T78" fmla="+- 0 1323 1153"/>
                    <a:gd name="T79" fmla="*/ 1323 h 1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2755" h="192">
                      <a:moveTo>
                        <a:pt x="0" y="170"/>
                      </a:moveTo>
                      <a:lnTo>
                        <a:pt x="0" y="182"/>
                      </a:lnTo>
                      <a:lnTo>
                        <a:pt x="9" y="192"/>
                      </a:lnTo>
                      <a:lnTo>
                        <a:pt x="2736" y="192"/>
                      </a:lnTo>
                      <a:lnTo>
                        <a:pt x="41" y="170"/>
                      </a:lnTo>
                      <a:lnTo>
                        <a:pt x="41" y="40"/>
                      </a:lnTo>
                      <a:lnTo>
                        <a:pt x="2736" y="40"/>
                      </a:lnTo>
                      <a:lnTo>
                        <a:pt x="2745" y="192"/>
                      </a:lnTo>
                      <a:lnTo>
                        <a:pt x="2755" y="182"/>
                      </a:lnTo>
                      <a:lnTo>
                        <a:pt x="2755" y="9"/>
                      </a:lnTo>
                      <a:lnTo>
                        <a:pt x="2745" y="0"/>
                      </a:lnTo>
                      <a:lnTo>
                        <a:pt x="2736" y="0"/>
                      </a:lnTo>
                      <a:lnTo>
                        <a:pt x="2714" y="21"/>
                      </a:lnTo>
                      <a:lnTo>
                        <a:pt x="41" y="21"/>
                      </a:lnTo>
                      <a:lnTo>
                        <a:pt x="19" y="40"/>
                      </a:lnTo>
                      <a:lnTo>
                        <a:pt x="19" y="151"/>
                      </a:lnTo>
                      <a:lnTo>
                        <a:pt x="19" y="0"/>
                      </a:lnTo>
                      <a:lnTo>
                        <a:pt x="9" y="0"/>
                      </a:lnTo>
                      <a:lnTo>
                        <a:pt x="0" y="9"/>
                      </a:lnTo>
                      <a:lnTo>
                        <a:pt x="0" y="170"/>
                      </a:lnTo>
                      <a:close/>
                    </a:path>
                  </a:pathLst>
                </a:custGeom>
                <a:solidFill>
                  <a:srgbClr val="385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9" name="Freeform 8"/>
                <p:cNvSpPr>
                  <a:spLocks/>
                </p:cNvSpPr>
                <p:nvPr/>
              </p:nvSpPr>
              <p:spPr bwMode="auto">
                <a:xfrm>
                  <a:off x="1901" y="1153"/>
                  <a:ext cx="2755" cy="192"/>
                </a:xfrm>
                <a:custGeom>
                  <a:avLst/>
                  <a:gdLst>
                    <a:gd name="T0" fmla="+- 0 4637 1901"/>
                    <a:gd name="T1" fmla="*/ T0 w 2755"/>
                    <a:gd name="T2" fmla="+- 0 1304 1153"/>
                    <a:gd name="T3" fmla="*/ 1304 h 192"/>
                    <a:gd name="T4" fmla="+- 0 4615 1901"/>
                    <a:gd name="T5" fmla="*/ T4 w 2755"/>
                    <a:gd name="T6" fmla="+- 0 1323 1153"/>
                    <a:gd name="T7" fmla="*/ 1323 h 192"/>
                    <a:gd name="T8" fmla="+- 0 4637 1901"/>
                    <a:gd name="T9" fmla="*/ T8 w 2755"/>
                    <a:gd name="T10" fmla="+- 0 1345 1153"/>
                    <a:gd name="T11" fmla="*/ 1345 h 192"/>
                    <a:gd name="T12" fmla="+- 0 4646 1901"/>
                    <a:gd name="T13" fmla="*/ T12 w 2755"/>
                    <a:gd name="T14" fmla="+- 0 1345 1153"/>
                    <a:gd name="T15" fmla="*/ 1345 h 192"/>
                    <a:gd name="T16" fmla="+- 0 4637 1901"/>
                    <a:gd name="T17" fmla="*/ T16 w 2755"/>
                    <a:gd name="T18" fmla="+- 0 1193 1153"/>
                    <a:gd name="T19" fmla="*/ 1193 h 192"/>
                    <a:gd name="T20" fmla="+- 0 4637 1901"/>
                    <a:gd name="T21" fmla="*/ T20 w 2755"/>
                    <a:gd name="T22" fmla="+- 0 1304 1153"/>
                    <a:gd name="T23" fmla="*/ 1304 h 192"/>
                  </a:gdLst>
                  <a:ahLst/>
                  <a:cxnLst>
                    <a:cxn ang="0">
                      <a:pos x="T1" y="T3"/>
                    </a:cxn>
                    <a:cxn ang="0">
                      <a:pos x="T5" y="T7"/>
                    </a:cxn>
                    <a:cxn ang="0">
                      <a:pos x="T9" y="T11"/>
                    </a:cxn>
                    <a:cxn ang="0">
                      <a:pos x="T13" y="T15"/>
                    </a:cxn>
                    <a:cxn ang="0">
                      <a:pos x="T17" y="T19"/>
                    </a:cxn>
                    <a:cxn ang="0">
                      <a:pos x="T21" y="T23"/>
                    </a:cxn>
                  </a:cxnLst>
                  <a:rect l="0" t="0" r="r" b="b"/>
                  <a:pathLst>
                    <a:path w="2755" h="192">
                      <a:moveTo>
                        <a:pt x="2736" y="151"/>
                      </a:moveTo>
                      <a:lnTo>
                        <a:pt x="2714" y="170"/>
                      </a:lnTo>
                      <a:lnTo>
                        <a:pt x="2736" y="192"/>
                      </a:lnTo>
                      <a:lnTo>
                        <a:pt x="2745" y="192"/>
                      </a:lnTo>
                      <a:lnTo>
                        <a:pt x="2736" y="40"/>
                      </a:lnTo>
                      <a:lnTo>
                        <a:pt x="2736" y="151"/>
                      </a:lnTo>
                      <a:close/>
                    </a:path>
                  </a:pathLst>
                </a:custGeom>
                <a:solidFill>
                  <a:srgbClr val="385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0" name="Freeform 9"/>
                <p:cNvSpPr>
                  <a:spLocks/>
                </p:cNvSpPr>
                <p:nvPr/>
              </p:nvSpPr>
              <p:spPr bwMode="auto">
                <a:xfrm>
                  <a:off x="1901" y="1153"/>
                  <a:ext cx="2755" cy="192"/>
                </a:xfrm>
                <a:custGeom>
                  <a:avLst/>
                  <a:gdLst>
                    <a:gd name="T0" fmla="+- 0 4637 1901"/>
                    <a:gd name="T1" fmla="*/ T0 w 2755"/>
                    <a:gd name="T2" fmla="+- 0 1193 1153"/>
                    <a:gd name="T3" fmla="*/ 1193 h 192"/>
                    <a:gd name="T4" fmla="+- 0 4615 1901"/>
                    <a:gd name="T5" fmla="*/ T4 w 2755"/>
                    <a:gd name="T6" fmla="+- 0 1193 1153"/>
                    <a:gd name="T7" fmla="*/ 1193 h 192"/>
                    <a:gd name="T8" fmla="+- 0 4615 1901"/>
                    <a:gd name="T9" fmla="*/ T8 w 2755"/>
                    <a:gd name="T10" fmla="+- 0 1304 1153"/>
                    <a:gd name="T11" fmla="*/ 1304 h 192"/>
                    <a:gd name="T12" fmla="+- 0 1942 1901"/>
                    <a:gd name="T13" fmla="*/ T12 w 2755"/>
                    <a:gd name="T14" fmla="+- 0 1304 1153"/>
                    <a:gd name="T15" fmla="*/ 1304 h 192"/>
                    <a:gd name="T16" fmla="+- 0 1942 1901"/>
                    <a:gd name="T17" fmla="*/ T16 w 2755"/>
                    <a:gd name="T18" fmla="+- 0 1323 1153"/>
                    <a:gd name="T19" fmla="*/ 1323 h 192"/>
                    <a:gd name="T20" fmla="+- 0 4637 1901"/>
                    <a:gd name="T21" fmla="*/ T20 w 2755"/>
                    <a:gd name="T22" fmla="+- 0 1345 1153"/>
                    <a:gd name="T23" fmla="*/ 1345 h 192"/>
                    <a:gd name="T24" fmla="+- 0 4615 1901"/>
                    <a:gd name="T25" fmla="*/ T24 w 2755"/>
                    <a:gd name="T26" fmla="+- 0 1323 1153"/>
                    <a:gd name="T27" fmla="*/ 1323 h 192"/>
                    <a:gd name="T28" fmla="+- 0 4637 1901"/>
                    <a:gd name="T29" fmla="*/ T28 w 2755"/>
                    <a:gd name="T30" fmla="+- 0 1304 1153"/>
                    <a:gd name="T31" fmla="*/ 1304 h 192"/>
                    <a:gd name="T32" fmla="+- 0 4637 1901"/>
                    <a:gd name="T33" fmla="*/ T32 w 2755"/>
                    <a:gd name="T34" fmla="+- 0 1193 1153"/>
                    <a:gd name="T35" fmla="*/ 1193 h 1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55" h="192">
                      <a:moveTo>
                        <a:pt x="2736" y="40"/>
                      </a:moveTo>
                      <a:lnTo>
                        <a:pt x="2714" y="40"/>
                      </a:lnTo>
                      <a:lnTo>
                        <a:pt x="2714" y="151"/>
                      </a:lnTo>
                      <a:lnTo>
                        <a:pt x="41" y="151"/>
                      </a:lnTo>
                      <a:lnTo>
                        <a:pt x="41" y="170"/>
                      </a:lnTo>
                      <a:lnTo>
                        <a:pt x="2736" y="192"/>
                      </a:lnTo>
                      <a:lnTo>
                        <a:pt x="2714" y="170"/>
                      </a:lnTo>
                      <a:lnTo>
                        <a:pt x="2736" y="151"/>
                      </a:lnTo>
                      <a:lnTo>
                        <a:pt x="2736" y="40"/>
                      </a:lnTo>
                      <a:close/>
                    </a:path>
                  </a:pathLst>
                </a:custGeom>
                <a:solidFill>
                  <a:srgbClr val="385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Freeform 10"/>
                <p:cNvSpPr>
                  <a:spLocks/>
                </p:cNvSpPr>
                <p:nvPr/>
              </p:nvSpPr>
              <p:spPr bwMode="auto">
                <a:xfrm>
                  <a:off x="1901" y="1153"/>
                  <a:ext cx="2755" cy="192"/>
                </a:xfrm>
                <a:custGeom>
                  <a:avLst/>
                  <a:gdLst>
                    <a:gd name="T0" fmla="+- 0 1920 1901"/>
                    <a:gd name="T1" fmla="*/ T0 w 2755"/>
                    <a:gd name="T2" fmla="+- 0 1304 1153"/>
                    <a:gd name="T3" fmla="*/ 1304 h 192"/>
                    <a:gd name="T4" fmla="+- 0 1920 1901"/>
                    <a:gd name="T5" fmla="*/ T4 w 2755"/>
                    <a:gd name="T6" fmla="+- 0 1193 1153"/>
                    <a:gd name="T7" fmla="*/ 1193 h 192"/>
                    <a:gd name="T8" fmla="+- 0 1942 1901"/>
                    <a:gd name="T9" fmla="*/ T8 w 2755"/>
                    <a:gd name="T10" fmla="+- 0 1174 1153"/>
                    <a:gd name="T11" fmla="*/ 1174 h 192"/>
                    <a:gd name="T12" fmla="+- 0 4615 1901"/>
                    <a:gd name="T13" fmla="*/ T12 w 2755"/>
                    <a:gd name="T14" fmla="+- 0 1174 1153"/>
                    <a:gd name="T15" fmla="*/ 1174 h 192"/>
                    <a:gd name="T16" fmla="+- 0 4637 1901"/>
                    <a:gd name="T17" fmla="*/ T16 w 2755"/>
                    <a:gd name="T18" fmla="+- 0 1153 1153"/>
                    <a:gd name="T19" fmla="*/ 1153 h 192"/>
                    <a:gd name="T20" fmla="+- 0 1920 1901"/>
                    <a:gd name="T21" fmla="*/ T20 w 2755"/>
                    <a:gd name="T22" fmla="+- 0 1153 1153"/>
                    <a:gd name="T23" fmla="*/ 1153 h 192"/>
                    <a:gd name="T24" fmla="+- 0 1920 1901"/>
                    <a:gd name="T25" fmla="*/ T24 w 2755"/>
                    <a:gd name="T26" fmla="+- 0 1304 1153"/>
                    <a:gd name="T27" fmla="*/ 1304 h 192"/>
                  </a:gdLst>
                  <a:ahLst/>
                  <a:cxnLst>
                    <a:cxn ang="0">
                      <a:pos x="T1" y="T3"/>
                    </a:cxn>
                    <a:cxn ang="0">
                      <a:pos x="T5" y="T7"/>
                    </a:cxn>
                    <a:cxn ang="0">
                      <a:pos x="T9" y="T11"/>
                    </a:cxn>
                    <a:cxn ang="0">
                      <a:pos x="T13" y="T15"/>
                    </a:cxn>
                    <a:cxn ang="0">
                      <a:pos x="T17" y="T19"/>
                    </a:cxn>
                    <a:cxn ang="0">
                      <a:pos x="T21" y="T23"/>
                    </a:cxn>
                    <a:cxn ang="0">
                      <a:pos x="T25" y="T27"/>
                    </a:cxn>
                  </a:cxnLst>
                  <a:rect l="0" t="0" r="r" b="b"/>
                  <a:pathLst>
                    <a:path w="2755" h="192">
                      <a:moveTo>
                        <a:pt x="19" y="151"/>
                      </a:moveTo>
                      <a:lnTo>
                        <a:pt x="19" y="40"/>
                      </a:lnTo>
                      <a:lnTo>
                        <a:pt x="41" y="21"/>
                      </a:lnTo>
                      <a:lnTo>
                        <a:pt x="2714" y="21"/>
                      </a:lnTo>
                      <a:lnTo>
                        <a:pt x="2736" y="0"/>
                      </a:lnTo>
                      <a:lnTo>
                        <a:pt x="19" y="0"/>
                      </a:lnTo>
                      <a:lnTo>
                        <a:pt x="19" y="151"/>
                      </a:lnTo>
                      <a:close/>
                    </a:path>
                  </a:pathLst>
                </a:custGeom>
                <a:solidFill>
                  <a:srgbClr val="385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grpSp>
      </p:grpSp>
      <p:sp>
        <p:nvSpPr>
          <p:cNvPr id="3" name="CuadroTexto 2"/>
          <p:cNvSpPr txBox="1"/>
          <p:nvPr/>
        </p:nvSpPr>
        <p:spPr>
          <a:xfrm>
            <a:off x="8401471" y="3317967"/>
            <a:ext cx="3276723" cy="2031325"/>
          </a:xfrm>
          <a:prstGeom prst="rect">
            <a:avLst/>
          </a:prstGeom>
          <a:noFill/>
        </p:spPr>
        <p:txBody>
          <a:bodyPr wrap="square" rtlCol="0">
            <a:spAutoFit/>
          </a:bodyPr>
          <a:lstStyle/>
          <a:p>
            <a:r>
              <a:rPr lang="es-MX" dirty="0" smtClean="0"/>
              <a:t>Una vez que seleccionaste la materia, se regresará la vista a la retícula donde las materias de color morado son las materias que en ese momento están seleccionadas para cursar.</a:t>
            </a:r>
            <a:endParaRPr lang="es-MX" dirty="0"/>
          </a:p>
        </p:txBody>
      </p:sp>
      <p:cxnSp>
        <p:nvCxnSpPr>
          <p:cNvPr id="13" name="Conector recto de flecha 12"/>
          <p:cNvCxnSpPr/>
          <p:nvPr/>
        </p:nvCxnSpPr>
        <p:spPr>
          <a:xfrm flipH="1" flipV="1">
            <a:off x="5534842" y="3097096"/>
            <a:ext cx="2773136" cy="1509738"/>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985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¿Qué hacer?</a:t>
            </a:r>
            <a:endParaRPr lang="es-MX" dirty="0"/>
          </a:p>
        </p:txBody>
      </p:sp>
      <p:sp>
        <p:nvSpPr>
          <p:cNvPr id="3" name="Marcador de contenido 2"/>
          <p:cNvSpPr>
            <a:spLocks noGrp="1"/>
          </p:cNvSpPr>
          <p:nvPr>
            <p:ph idx="1"/>
          </p:nvPr>
        </p:nvSpPr>
        <p:spPr>
          <a:xfrm>
            <a:off x="1069848" y="1755648"/>
            <a:ext cx="10058400" cy="4050792"/>
          </a:xfrm>
        </p:spPr>
        <p:txBody>
          <a:bodyPr/>
          <a:lstStyle/>
          <a:p>
            <a:r>
              <a:rPr lang="es-MX" dirty="0" smtClean="0"/>
              <a:t>El 11 de enero aparecerán en la página principal de ITH los pre horarios y números de referencias. </a:t>
            </a:r>
            <a:endParaRPr lang="es-MX" dirty="0"/>
          </a:p>
        </p:txBody>
      </p:sp>
      <p:pic>
        <p:nvPicPr>
          <p:cNvPr id="4" name="Imagen 3"/>
          <p:cNvPicPr>
            <a:picLocks noChangeAspect="1"/>
          </p:cNvPicPr>
          <p:nvPr/>
        </p:nvPicPr>
        <p:blipFill rotWithShape="1">
          <a:blip r:embed="rId2"/>
          <a:srcRect b="52588"/>
          <a:stretch/>
        </p:blipFill>
        <p:spPr>
          <a:xfrm>
            <a:off x="2483834" y="2328471"/>
            <a:ext cx="7230428" cy="1854909"/>
          </a:xfrm>
          <a:prstGeom prst="rect">
            <a:avLst/>
          </a:prstGeom>
        </p:spPr>
      </p:pic>
      <p:pic>
        <p:nvPicPr>
          <p:cNvPr id="5" name="Imagen 4"/>
          <p:cNvPicPr>
            <a:picLocks noChangeAspect="1"/>
          </p:cNvPicPr>
          <p:nvPr/>
        </p:nvPicPr>
        <p:blipFill rotWithShape="1">
          <a:blip r:embed="rId2"/>
          <a:srcRect t="55025"/>
          <a:stretch/>
        </p:blipFill>
        <p:spPr>
          <a:xfrm>
            <a:off x="2483834" y="4281377"/>
            <a:ext cx="7230428" cy="1759558"/>
          </a:xfrm>
          <a:prstGeom prst="rect">
            <a:avLst/>
          </a:prstGeom>
        </p:spPr>
      </p:pic>
    </p:spTree>
    <p:extLst>
      <p:ext uri="{BB962C8B-B14F-4D97-AF65-F5344CB8AC3E}">
        <p14:creationId xmlns:p14="http://schemas.microsoft.com/office/powerpoint/2010/main" val="2095391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315" y="800830"/>
            <a:ext cx="2785334" cy="172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4509" y="800830"/>
            <a:ext cx="3904697" cy="159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7125419" y="3245886"/>
            <a:ext cx="4374507" cy="1938992"/>
          </a:xfrm>
          <a:prstGeom prst="rect">
            <a:avLst/>
          </a:prstGeom>
        </p:spPr>
        <p:txBody>
          <a:bodyPr wrap="square">
            <a:spAutoFit/>
          </a:bodyPr>
          <a:lstStyle/>
          <a:p>
            <a:pPr marL="64770">
              <a:spcAft>
                <a:spcPts val="0"/>
              </a:spcAft>
            </a:pPr>
            <a:r>
              <a:rPr lang="es-MX" sz="4000" spc="5" dirty="0" smtClean="0">
                <a:latin typeface="Calibri" panose="020F0502020204030204" pitchFamily="34" charset="0"/>
                <a:ea typeface="Calibri" panose="020F0502020204030204" pitchFamily="34" charset="0"/>
                <a:cs typeface="Calibri" panose="020F0502020204030204" pitchFamily="34" charset="0"/>
              </a:rPr>
              <a:t>Po</a:t>
            </a:r>
            <a:r>
              <a:rPr lang="es-MX" sz="4000" dirty="0" smtClean="0">
                <a:latin typeface="Calibri" panose="020F0502020204030204" pitchFamily="34" charset="0"/>
                <a:ea typeface="Calibri" panose="020F0502020204030204" pitchFamily="34" charset="0"/>
                <a:cs typeface="Calibri" panose="020F0502020204030204" pitchFamily="34" charset="0"/>
              </a:rPr>
              <a:t>r</a:t>
            </a:r>
            <a:r>
              <a:rPr lang="es-MX" sz="4000" spc="-10" dirty="0" smtClean="0">
                <a:latin typeface="Calibri" panose="020F0502020204030204" pitchFamily="34" charset="0"/>
                <a:ea typeface="Calibri" panose="020F0502020204030204" pitchFamily="34" charset="0"/>
                <a:cs typeface="Calibri" panose="020F0502020204030204" pitchFamily="34" charset="0"/>
              </a:rPr>
              <a:t> </a:t>
            </a:r>
            <a:r>
              <a:rPr lang="es-MX" sz="4000" dirty="0">
                <a:latin typeface="Calibri" panose="020F0502020204030204" pitchFamily="34" charset="0"/>
                <a:ea typeface="Calibri" panose="020F0502020204030204" pitchFamily="34" charset="0"/>
                <a:cs typeface="Calibri" panose="020F0502020204030204" pitchFamily="34" charset="0"/>
              </a:rPr>
              <a:t>ú</a:t>
            </a:r>
            <a:r>
              <a:rPr lang="es-MX" sz="4000" dirty="0" smtClean="0">
                <a:latin typeface="Calibri" panose="020F0502020204030204" pitchFamily="34" charset="0"/>
                <a:ea typeface="Calibri" panose="020F0502020204030204" pitchFamily="34" charset="0"/>
                <a:cs typeface="Calibri" panose="020F0502020204030204" pitchFamily="34" charset="0"/>
              </a:rPr>
              <a:t>lti</a:t>
            </a:r>
            <a:r>
              <a:rPr lang="es-MX" sz="4000" spc="-5" dirty="0" smtClean="0">
                <a:latin typeface="Calibri" panose="020F0502020204030204" pitchFamily="34" charset="0"/>
                <a:ea typeface="Calibri" panose="020F0502020204030204" pitchFamily="34" charset="0"/>
                <a:cs typeface="Calibri" panose="020F0502020204030204" pitchFamily="34" charset="0"/>
              </a:rPr>
              <a:t>m</a:t>
            </a:r>
            <a:r>
              <a:rPr lang="es-MX" sz="4000" dirty="0" smtClean="0">
                <a:latin typeface="Calibri" panose="020F0502020204030204" pitchFamily="34" charset="0"/>
                <a:ea typeface="Calibri" panose="020F0502020204030204" pitchFamily="34" charset="0"/>
                <a:cs typeface="Calibri" panose="020F0502020204030204" pitchFamily="34" charset="0"/>
              </a:rPr>
              <a:t>o</a:t>
            </a:r>
            <a:r>
              <a:rPr lang="es-MX" sz="4000" spc="10" dirty="0" smtClean="0">
                <a:latin typeface="Calibri" panose="020F0502020204030204" pitchFamily="34" charset="0"/>
                <a:ea typeface="Calibri" panose="020F0502020204030204" pitchFamily="34" charset="0"/>
                <a:cs typeface="Calibri" panose="020F0502020204030204" pitchFamily="34" charset="0"/>
              </a:rPr>
              <a:t> </a:t>
            </a:r>
            <a:r>
              <a:rPr lang="es-MX" sz="4000" dirty="0" smtClean="0">
                <a:latin typeface="Calibri" panose="020F0502020204030204" pitchFamily="34" charset="0"/>
                <a:ea typeface="Calibri" panose="020F0502020204030204" pitchFamily="34" charset="0"/>
                <a:cs typeface="Calibri" panose="020F0502020204030204" pitchFamily="34" charset="0"/>
              </a:rPr>
              <a:t>d</a:t>
            </a:r>
            <a:r>
              <a:rPr lang="es-MX" sz="4000" spc="-10" dirty="0" smtClean="0">
                <a:latin typeface="Calibri" panose="020F0502020204030204" pitchFamily="34" charset="0"/>
                <a:ea typeface="Calibri" panose="020F0502020204030204" pitchFamily="34" charset="0"/>
                <a:cs typeface="Calibri" panose="020F0502020204030204" pitchFamily="34" charset="0"/>
              </a:rPr>
              <a:t>a</a:t>
            </a:r>
            <a:r>
              <a:rPr lang="es-MX" sz="4000" spc="-5" dirty="0" smtClean="0">
                <a:latin typeface="Calibri" panose="020F0502020204030204" pitchFamily="34" charset="0"/>
                <a:ea typeface="Calibri" panose="020F0502020204030204" pitchFamily="34" charset="0"/>
                <a:cs typeface="Calibri" panose="020F0502020204030204" pitchFamily="34" charset="0"/>
              </a:rPr>
              <a:t>m</a:t>
            </a:r>
            <a:r>
              <a:rPr lang="es-MX" sz="4000" spc="5" dirty="0" smtClean="0">
                <a:latin typeface="Calibri" panose="020F0502020204030204" pitchFamily="34" charset="0"/>
                <a:ea typeface="Calibri" panose="020F0502020204030204" pitchFamily="34" charset="0"/>
                <a:cs typeface="Calibri" panose="020F0502020204030204" pitchFamily="34" charset="0"/>
              </a:rPr>
              <a:t>o</a:t>
            </a:r>
            <a:r>
              <a:rPr lang="es-MX" sz="4000" dirty="0" smtClean="0">
                <a:latin typeface="Calibri" panose="020F0502020204030204" pitchFamily="34" charset="0"/>
                <a:ea typeface="Calibri" panose="020F0502020204030204" pitchFamily="34" charset="0"/>
                <a:cs typeface="Calibri" panose="020F0502020204030204" pitchFamily="34" charset="0"/>
              </a:rPr>
              <a:t>s</a:t>
            </a:r>
            <a:r>
              <a:rPr lang="es-MX" sz="4000" spc="5" dirty="0" smtClean="0">
                <a:latin typeface="Calibri" panose="020F0502020204030204" pitchFamily="34" charset="0"/>
                <a:ea typeface="Calibri" panose="020F0502020204030204" pitchFamily="34" charset="0"/>
                <a:cs typeface="Calibri" panose="020F0502020204030204" pitchFamily="34" charset="0"/>
              </a:rPr>
              <a:t> </a:t>
            </a:r>
            <a:r>
              <a:rPr lang="es-MX" sz="4000" dirty="0" err="1" smtClean="0">
                <a:latin typeface="Calibri" panose="020F0502020204030204" pitchFamily="34" charset="0"/>
                <a:ea typeface="Calibri" panose="020F0502020204030204" pitchFamily="34" charset="0"/>
                <a:cs typeface="Calibri" panose="020F0502020204030204" pitchFamily="34" charset="0"/>
              </a:rPr>
              <a:t>cl</a:t>
            </a:r>
            <a:r>
              <a:rPr lang="es-MX" sz="4000" spc="-10" dirty="0" err="1" smtClean="0">
                <a:latin typeface="Calibri" panose="020F0502020204030204" pitchFamily="34" charset="0"/>
                <a:ea typeface="Calibri" panose="020F0502020204030204" pitchFamily="34" charset="0"/>
                <a:cs typeface="Calibri" panose="020F0502020204030204" pitchFamily="34" charset="0"/>
              </a:rPr>
              <a:t>i</a:t>
            </a:r>
            <a:r>
              <a:rPr lang="es-MX" sz="4000" dirty="0" err="1" smtClean="0">
                <a:latin typeface="Calibri" panose="020F0502020204030204" pitchFamily="34" charset="0"/>
                <a:ea typeface="Calibri" panose="020F0502020204030204" pitchFamily="34" charset="0"/>
                <a:cs typeface="Calibri" panose="020F0502020204030204" pitchFamily="34" charset="0"/>
              </a:rPr>
              <a:t>ck</a:t>
            </a:r>
            <a:r>
              <a:rPr lang="es-MX" sz="4000" spc="5" dirty="0" smtClean="0">
                <a:latin typeface="Calibri" panose="020F0502020204030204" pitchFamily="34" charset="0"/>
                <a:ea typeface="Calibri" panose="020F0502020204030204" pitchFamily="34" charset="0"/>
                <a:cs typeface="Calibri" panose="020F0502020204030204" pitchFamily="34" charset="0"/>
              </a:rPr>
              <a:t> e</a:t>
            </a:r>
            <a:r>
              <a:rPr lang="es-MX" sz="4000" dirty="0" smtClean="0">
                <a:latin typeface="Calibri" panose="020F0502020204030204" pitchFamily="34" charset="0"/>
                <a:ea typeface="Calibri" panose="020F0502020204030204" pitchFamily="34" charset="0"/>
                <a:cs typeface="Calibri" panose="020F0502020204030204" pitchFamily="34" charset="0"/>
              </a:rPr>
              <a:t>n el botón &lt;</a:t>
            </a:r>
            <a:r>
              <a:rPr lang="es-MX" sz="4000" spc="-15" dirty="0" smtClean="0">
                <a:latin typeface="Calibri" panose="020F0502020204030204" pitchFamily="34" charset="0"/>
                <a:ea typeface="Calibri" panose="020F0502020204030204" pitchFamily="34" charset="0"/>
                <a:cs typeface="Calibri" panose="020F0502020204030204" pitchFamily="34" charset="0"/>
              </a:rPr>
              <a:t>A</a:t>
            </a:r>
            <a:r>
              <a:rPr lang="es-MX" sz="4000" dirty="0" smtClean="0">
                <a:latin typeface="Calibri" panose="020F0502020204030204" pitchFamily="34" charset="0"/>
                <a:ea typeface="Calibri" panose="020F0502020204030204" pitchFamily="34" charset="0"/>
                <a:cs typeface="Calibri" panose="020F0502020204030204" pitchFamily="34" charset="0"/>
              </a:rPr>
              <a:t>CE</a:t>
            </a:r>
            <a:r>
              <a:rPr lang="es-MX" sz="4000" spc="5" dirty="0" smtClean="0">
                <a:latin typeface="Calibri" panose="020F0502020204030204" pitchFamily="34" charset="0"/>
                <a:ea typeface="Calibri" panose="020F0502020204030204" pitchFamily="34" charset="0"/>
                <a:cs typeface="Calibri" panose="020F0502020204030204" pitchFamily="34" charset="0"/>
              </a:rPr>
              <a:t>P</a:t>
            </a:r>
            <a:r>
              <a:rPr lang="es-MX" sz="4000" dirty="0" smtClean="0">
                <a:latin typeface="Calibri" panose="020F0502020204030204" pitchFamily="34" charset="0"/>
                <a:ea typeface="Calibri" panose="020F0502020204030204" pitchFamily="34" charset="0"/>
                <a:cs typeface="Calibri" panose="020F0502020204030204" pitchFamily="34" charset="0"/>
              </a:rPr>
              <a:t>T</a:t>
            </a:r>
            <a:r>
              <a:rPr lang="es-MX" sz="4000" spc="-15" dirty="0" smtClean="0">
                <a:latin typeface="Calibri" panose="020F0502020204030204" pitchFamily="34" charset="0"/>
                <a:ea typeface="Calibri" panose="020F0502020204030204" pitchFamily="34" charset="0"/>
                <a:cs typeface="Calibri" panose="020F0502020204030204" pitchFamily="34" charset="0"/>
              </a:rPr>
              <a:t>A</a:t>
            </a:r>
            <a:r>
              <a:rPr lang="es-MX" sz="4000" dirty="0" smtClean="0">
                <a:latin typeface="Calibri" panose="020F0502020204030204" pitchFamily="34" charset="0"/>
                <a:ea typeface="Calibri" panose="020F0502020204030204" pitchFamily="34" charset="0"/>
                <a:cs typeface="Calibri" panose="020F0502020204030204" pitchFamily="34" charset="0"/>
              </a:rPr>
              <a:t>R&gt;.</a:t>
            </a:r>
            <a:endParaRPr lang="es-MX" sz="4000" dirty="0">
              <a:effectLst/>
              <a:latin typeface="Times New Roman" panose="02020603050405020304" pitchFamily="18" charset="0"/>
              <a:ea typeface="Times New Roman" panose="02020603050405020304" pitchFamily="18" charset="0"/>
            </a:endParaRPr>
          </a:p>
        </p:txBody>
      </p:sp>
      <p:sp>
        <p:nvSpPr>
          <p:cNvPr id="7" name="Rectángulo 6"/>
          <p:cNvSpPr/>
          <p:nvPr/>
        </p:nvSpPr>
        <p:spPr>
          <a:xfrm>
            <a:off x="808113" y="2611492"/>
            <a:ext cx="4169329" cy="3785652"/>
          </a:xfrm>
          <a:prstGeom prst="rect">
            <a:avLst/>
          </a:prstGeom>
        </p:spPr>
        <p:txBody>
          <a:bodyPr wrap="square">
            <a:spAutoFit/>
          </a:bodyPr>
          <a:lstStyle/>
          <a:p>
            <a:pPr marL="64770">
              <a:spcAft>
                <a:spcPts val="0"/>
              </a:spcAft>
            </a:pPr>
            <a:r>
              <a:rPr lang="es-MX" sz="4000" noProof="1"/>
              <a:t>Para finalizar la Reinscripción </a:t>
            </a:r>
            <a:r>
              <a:rPr lang="es-MX" sz="4000" noProof="1" smtClean="0"/>
              <a:t>deberás </a:t>
            </a:r>
            <a:r>
              <a:rPr lang="es-MX" sz="4000" noProof="1"/>
              <a:t>dar </a:t>
            </a:r>
            <a:r>
              <a:rPr lang="es-MX" sz="4000" noProof="1" smtClean="0"/>
              <a:t>click </a:t>
            </a:r>
            <a:r>
              <a:rPr lang="es-MX" sz="4000" noProof="1"/>
              <a:t>en el botón color verde &lt;&lt;Inscribir&gt;&gt;</a:t>
            </a:r>
            <a:endParaRPr lang="es-MX"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29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smtClean="0"/>
              <a:t>Para ver el Horario, damos </a:t>
            </a:r>
            <a:r>
              <a:rPr lang="es-MX" dirty="0" err="1" smtClean="0"/>
              <a:t>click</a:t>
            </a:r>
            <a:r>
              <a:rPr lang="es-MX" dirty="0" smtClean="0"/>
              <a:t> en el botón de Materias</a:t>
            </a:r>
            <a:endParaRPr lang="es-MX"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981" y="2793298"/>
            <a:ext cx="10464267" cy="24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ector recto de flecha 3"/>
          <p:cNvCxnSpPr/>
          <p:nvPr/>
        </p:nvCxnSpPr>
        <p:spPr>
          <a:xfrm>
            <a:off x="195943" y="1867989"/>
            <a:ext cx="723356" cy="789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2664823" y="5592784"/>
            <a:ext cx="7772400" cy="369332"/>
          </a:xfrm>
          <a:prstGeom prst="rect">
            <a:avLst/>
          </a:prstGeom>
          <a:noFill/>
        </p:spPr>
        <p:txBody>
          <a:bodyPr wrap="square" rtlCol="0">
            <a:spAutoFit/>
          </a:bodyPr>
          <a:lstStyle/>
          <a:p>
            <a:r>
              <a:rPr lang="es-MX" dirty="0" smtClean="0"/>
              <a:t>Puedes imprimirlo en formato PDF</a:t>
            </a:r>
            <a:endParaRPr lang="es-MX" dirty="0"/>
          </a:p>
        </p:txBody>
      </p:sp>
      <p:cxnSp>
        <p:nvCxnSpPr>
          <p:cNvPr id="7" name="Conector recto de flecha 6"/>
          <p:cNvCxnSpPr/>
          <p:nvPr/>
        </p:nvCxnSpPr>
        <p:spPr>
          <a:xfrm flipH="1" flipV="1">
            <a:off x="1227909" y="4585063"/>
            <a:ext cx="1249680" cy="1192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152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1207" y="1123407"/>
            <a:ext cx="10830415" cy="5055324"/>
          </a:xfrm>
        </p:spPr>
        <p:txBody>
          <a:bodyPr>
            <a:normAutofit fontScale="92500"/>
          </a:bodyPr>
          <a:lstStyle/>
          <a:p>
            <a:pPr algn="just">
              <a:buFont typeface="Wingdings" panose="05000000000000000000" pitchFamily="2" charset="2"/>
              <a:buChar char="Ø"/>
            </a:pPr>
            <a:r>
              <a:rPr lang="es-MX" dirty="0" smtClean="0"/>
              <a:t>Alumnos de segundo semestre deben inscribirse en tutorías y </a:t>
            </a:r>
            <a:r>
              <a:rPr lang="es-MX" dirty="0"/>
              <a:t>extraescolares. </a:t>
            </a:r>
            <a:r>
              <a:rPr lang="es-MX" dirty="0" smtClean="0"/>
              <a:t>Se </a:t>
            </a:r>
            <a:r>
              <a:rPr lang="es-MX" dirty="0"/>
              <a:t>publicará la fecha para la feria de extraescolares, puedes seleccionar la misma que ya cursaste o </a:t>
            </a:r>
            <a:r>
              <a:rPr lang="es-MX" dirty="0" smtClean="0"/>
              <a:t>bien, </a:t>
            </a:r>
            <a:r>
              <a:rPr lang="es-MX" dirty="0"/>
              <a:t>cambiar de actividad.</a:t>
            </a:r>
            <a:endParaRPr lang="es-MX" dirty="0" smtClean="0"/>
          </a:p>
          <a:p>
            <a:pPr algn="just">
              <a:buFont typeface="Wingdings" panose="05000000000000000000" pitchFamily="2" charset="2"/>
              <a:buChar char="Ø"/>
            </a:pPr>
            <a:r>
              <a:rPr lang="es-MX" dirty="0"/>
              <a:t>Alumnos de </a:t>
            </a:r>
            <a:r>
              <a:rPr lang="es-MX" dirty="0" smtClean="0"/>
              <a:t>tercer </a:t>
            </a:r>
            <a:r>
              <a:rPr lang="es-MX" dirty="0"/>
              <a:t>semestre en adelante que no tienen acreditadas las actividades complementarias, </a:t>
            </a:r>
            <a:r>
              <a:rPr lang="es-MX" dirty="0" smtClean="0"/>
              <a:t>deberán </a:t>
            </a:r>
            <a:r>
              <a:rPr lang="es-MX" dirty="0"/>
              <a:t>darla de </a:t>
            </a:r>
            <a:r>
              <a:rPr lang="es-MX" dirty="0" smtClean="0"/>
              <a:t>alta y seleccionarla como una materia más. </a:t>
            </a:r>
          </a:p>
          <a:p>
            <a:pPr algn="just">
              <a:buFont typeface="Wingdings" panose="05000000000000000000" pitchFamily="2" charset="2"/>
              <a:buChar char="Ø"/>
            </a:pPr>
            <a:r>
              <a:rPr lang="es-MX" dirty="0"/>
              <a:t>Alumnos que </a:t>
            </a:r>
            <a:r>
              <a:rPr lang="es-MX" dirty="0" smtClean="0"/>
              <a:t>están </a:t>
            </a:r>
            <a:r>
              <a:rPr lang="es-MX" dirty="0"/>
              <a:t>realizando servicio social, deberán inscribirlo en su horario. (solamente los que iniciaron en </a:t>
            </a:r>
            <a:r>
              <a:rPr lang="es-MX" dirty="0" err="1" smtClean="0"/>
              <a:t>agos</a:t>
            </a:r>
            <a:r>
              <a:rPr lang="es-MX" dirty="0" smtClean="0"/>
              <a:t> - dic 2018). El servicio social se selecciona en el  semestre en el que se concluye el servicio. Y es requisito tener acreditada las actividades complementarias.</a:t>
            </a:r>
            <a:endParaRPr lang="es-MX" dirty="0"/>
          </a:p>
          <a:p>
            <a:pPr algn="just">
              <a:buFont typeface="Wingdings" panose="05000000000000000000" pitchFamily="2" charset="2"/>
              <a:buChar char="Ø"/>
            </a:pPr>
            <a:r>
              <a:rPr lang="es-MX" dirty="0" smtClean="0"/>
              <a:t>Para </a:t>
            </a:r>
            <a:r>
              <a:rPr lang="es-MX" dirty="0"/>
              <a:t>inscribirse en </a:t>
            </a:r>
            <a:r>
              <a:rPr lang="es-MX" dirty="0" smtClean="0"/>
              <a:t>residencias profesionales </a:t>
            </a:r>
            <a:r>
              <a:rPr lang="es-MX" dirty="0"/>
              <a:t>es requisito tener </a:t>
            </a:r>
            <a:r>
              <a:rPr lang="es-MX" dirty="0" smtClean="0"/>
              <a:t>acreditado </a:t>
            </a:r>
            <a:r>
              <a:rPr lang="es-MX" dirty="0"/>
              <a:t>el servicio </a:t>
            </a:r>
            <a:r>
              <a:rPr lang="es-MX" dirty="0" smtClean="0"/>
              <a:t>social.</a:t>
            </a:r>
          </a:p>
          <a:p>
            <a:pPr algn="just">
              <a:buFont typeface="Wingdings" panose="05000000000000000000" pitchFamily="2" charset="2"/>
              <a:buChar char="Ø"/>
            </a:pPr>
            <a:r>
              <a:rPr lang="es-MX" dirty="0" smtClean="0"/>
              <a:t>El Calendario escolar se encuentra en </a:t>
            </a:r>
            <a:r>
              <a:rPr lang="es-MX" dirty="0" smtClean="0">
                <a:hlinkClick r:id="rId2"/>
              </a:rPr>
              <a:t>www.ith.mx</a:t>
            </a:r>
            <a:r>
              <a:rPr lang="es-MX" dirty="0" smtClean="0"/>
              <a:t> donde podrás consultar las fechas importantes, como fecha de inicio y fin de clases, fechas de inscripción de idiomas, solicitud de  bajas, traslados, movilidad, entre otros.</a:t>
            </a:r>
          </a:p>
          <a:p>
            <a:pPr algn="just">
              <a:buFont typeface="Wingdings" panose="05000000000000000000" pitchFamily="2" charset="2"/>
              <a:buChar char="Ø"/>
            </a:pPr>
            <a:r>
              <a:rPr lang="es-MX" dirty="0" smtClean="0"/>
              <a:t>Las redes sociales también son importantes como fuentes de información, por eso te invitamos a unirte al grupo de Facebook de tu carrera.</a:t>
            </a:r>
          </a:p>
          <a:p>
            <a:pPr algn="just">
              <a:buFont typeface="Wingdings" panose="05000000000000000000" pitchFamily="2" charset="2"/>
              <a:buChar char="Ø"/>
            </a:pPr>
            <a:r>
              <a:rPr lang="es-MX" dirty="0" smtClean="0"/>
              <a:t>Página ITH.   www.ith.mx</a:t>
            </a:r>
          </a:p>
          <a:p>
            <a:pPr>
              <a:buFont typeface="Wingdings" panose="05000000000000000000" pitchFamily="2" charset="2"/>
              <a:buChar char="Ø"/>
            </a:pPr>
            <a:endParaRPr lang="es-MX" dirty="0" smtClean="0"/>
          </a:p>
        </p:txBody>
      </p:sp>
      <p:sp>
        <p:nvSpPr>
          <p:cNvPr id="4" name="Título 1"/>
          <p:cNvSpPr>
            <a:spLocks noGrp="1"/>
          </p:cNvSpPr>
          <p:nvPr>
            <p:ph type="title"/>
          </p:nvPr>
        </p:nvSpPr>
        <p:spPr>
          <a:xfrm>
            <a:off x="622407" y="108497"/>
            <a:ext cx="10058400" cy="1014910"/>
          </a:xfrm>
        </p:spPr>
        <p:txBody>
          <a:bodyPr>
            <a:noAutofit/>
          </a:bodyPr>
          <a:lstStyle/>
          <a:p>
            <a:r>
              <a:rPr lang="es-MX" sz="3200" noProof="1" smtClean="0"/>
              <a:t>RECUERDA</a:t>
            </a:r>
            <a:endParaRPr lang="es-MX" sz="3200" noProof="1"/>
          </a:p>
        </p:txBody>
      </p:sp>
    </p:spTree>
    <p:extLst>
      <p:ext uri="{BB962C8B-B14F-4D97-AF65-F5344CB8AC3E}">
        <p14:creationId xmlns:p14="http://schemas.microsoft.com/office/powerpoint/2010/main" val="2298259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775380957"/>
              </p:ext>
            </p:extLst>
          </p:nvPr>
        </p:nvGraphicFramePr>
        <p:xfrm>
          <a:off x="396238" y="901337"/>
          <a:ext cx="10855235" cy="5761504"/>
        </p:xfrm>
        <a:graphic>
          <a:graphicData uri="http://schemas.openxmlformats.org/drawingml/2006/table">
            <a:tbl>
              <a:tblPr>
                <a:tableStyleId>{5C22544A-7EE6-4342-B048-85BDC9FD1C3A}</a:tableStyleId>
              </a:tblPr>
              <a:tblGrid>
                <a:gridCol w="2638699">
                  <a:extLst>
                    <a:ext uri="{9D8B030D-6E8A-4147-A177-3AD203B41FA5}">
                      <a16:colId xmlns:a16="http://schemas.microsoft.com/office/drawing/2014/main" xmlns="" val="2895035482"/>
                    </a:ext>
                  </a:extLst>
                </a:gridCol>
                <a:gridCol w="2808514">
                  <a:extLst>
                    <a:ext uri="{9D8B030D-6E8A-4147-A177-3AD203B41FA5}">
                      <a16:colId xmlns:a16="http://schemas.microsoft.com/office/drawing/2014/main" xmlns="" val="2484447744"/>
                    </a:ext>
                  </a:extLst>
                </a:gridCol>
                <a:gridCol w="3148148">
                  <a:extLst>
                    <a:ext uri="{9D8B030D-6E8A-4147-A177-3AD203B41FA5}">
                      <a16:colId xmlns:a16="http://schemas.microsoft.com/office/drawing/2014/main" xmlns="" val="109133553"/>
                    </a:ext>
                  </a:extLst>
                </a:gridCol>
                <a:gridCol w="2259874">
                  <a:extLst>
                    <a:ext uri="{9D8B030D-6E8A-4147-A177-3AD203B41FA5}">
                      <a16:colId xmlns:a16="http://schemas.microsoft.com/office/drawing/2014/main" xmlns="" val="3526838507"/>
                    </a:ext>
                  </a:extLst>
                </a:gridCol>
              </a:tblGrid>
              <a:tr h="723085">
                <a:tc>
                  <a:txBody>
                    <a:bodyPr/>
                    <a:lstStyle/>
                    <a:p>
                      <a:pPr algn="ctr"/>
                      <a:r>
                        <a:rPr lang="es-MX" dirty="0" smtClean="0">
                          <a:solidFill>
                            <a:schemeClr val="tx1"/>
                          </a:solidFill>
                        </a:rPr>
                        <a:t>CARRERA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dirty="0" smtClean="0">
                          <a:solidFill>
                            <a:schemeClr val="tx1"/>
                          </a:solidFill>
                        </a:rPr>
                        <a:t>COORDINADOR</a:t>
                      </a:r>
                      <a:endParaRPr lang="es-MX"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dirty="0" smtClean="0">
                          <a:solidFill>
                            <a:schemeClr val="tx1"/>
                          </a:solidFill>
                        </a:rPr>
                        <a:t>CORREO</a:t>
                      </a:r>
                      <a:endParaRPr lang="es-MX"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dirty="0" smtClean="0">
                          <a:solidFill>
                            <a:schemeClr val="tx1"/>
                          </a:solidFill>
                        </a:rPr>
                        <a:t>TELÉFONO</a:t>
                      </a:r>
                    </a:p>
                    <a:p>
                      <a:pPr algn="ctr"/>
                      <a:r>
                        <a:rPr lang="es-MX" sz="1800" b="0" i="0" kern="1200" dirty="0" smtClean="0">
                          <a:solidFill>
                            <a:schemeClr val="tx1"/>
                          </a:solidFill>
                          <a:effectLst/>
                          <a:latin typeface="+mn-lt"/>
                          <a:ea typeface="+mn-ea"/>
                          <a:cs typeface="+mn-cs"/>
                        </a:rPr>
                        <a:t>(662) 2 60 65 00</a:t>
                      </a:r>
                      <a:endParaRPr lang="es-MX"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32486376"/>
                  </a:ext>
                </a:extLst>
              </a:tr>
              <a:tr h="487646">
                <a:tc>
                  <a:txBody>
                    <a:bodyPr/>
                    <a:lstStyle/>
                    <a:p>
                      <a:pPr algn="l" fontAlgn="ctr"/>
                      <a:r>
                        <a:rPr lang="es-MX" sz="1400" u="none" strike="noStrike" dirty="0" smtClean="0">
                          <a:solidFill>
                            <a:schemeClr val="tx1"/>
                          </a:solidFill>
                          <a:effectLst/>
                          <a:latin typeface="Arial" panose="020B0604020202020204" pitchFamily="34" charset="0"/>
                          <a:cs typeface="Arial" panose="020B0604020202020204" pitchFamily="34" charset="0"/>
                        </a:rPr>
                        <a:t>MECÁNICA</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solidFill>
                            <a:schemeClr val="tx1"/>
                          </a:solidFill>
                          <a:effectLst/>
                          <a:latin typeface="Arial" panose="020B0604020202020204" pitchFamily="34" charset="0"/>
                          <a:cs typeface="Arial" panose="020B0604020202020204" pitchFamily="34" charset="0"/>
                        </a:rPr>
                        <a:t>Ing. Eliel </a:t>
                      </a:r>
                      <a:r>
                        <a:rPr lang="es-MX" sz="1400" u="none" strike="noStrike" dirty="0" smtClean="0">
                          <a:solidFill>
                            <a:schemeClr val="tx1"/>
                          </a:solidFill>
                          <a:effectLst/>
                          <a:latin typeface="Arial" panose="020B0604020202020204" pitchFamily="34" charset="0"/>
                          <a:cs typeface="Arial" panose="020B0604020202020204" pitchFamily="34" charset="0"/>
                        </a:rPr>
                        <a:t>Eduardo </a:t>
                      </a:r>
                      <a:r>
                        <a:rPr lang="es-MX" sz="1400" u="none" strike="noStrike" dirty="0">
                          <a:solidFill>
                            <a:schemeClr val="tx1"/>
                          </a:solidFill>
                          <a:effectLst/>
                          <a:latin typeface="Arial" panose="020B0604020202020204" pitchFamily="34" charset="0"/>
                          <a:cs typeface="Arial" panose="020B0604020202020204" pitchFamily="34" charset="0"/>
                        </a:rPr>
                        <a:t>Montijo Valenzuela</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MX" sz="1400" u="sng" strike="noStrike" kern="1200" dirty="0">
                          <a:solidFill>
                            <a:schemeClr val="tx1"/>
                          </a:solidFill>
                          <a:effectLst/>
                          <a:latin typeface="Arial" panose="020B0604020202020204" pitchFamily="34" charset="0"/>
                          <a:ea typeface="+mn-ea"/>
                          <a:cs typeface="Arial" panose="020B0604020202020204" pitchFamily="34" charset="0"/>
                        </a:rPr>
                        <a:t>coord.mecanica.ith@hotmail.com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Ext.180</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91407598"/>
                  </a:ext>
                </a:extLst>
              </a:tr>
              <a:tr h="487646">
                <a:tc>
                  <a:txBody>
                    <a:bodyPr/>
                    <a:lstStyle/>
                    <a:p>
                      <a:pPr algn="l" fontAlgn="ctr"/>
                      <a:r>
                        <a:rPr lang="es-MX" sz="1400" u="none" strike="noStrike" dirty="0" smtClean="0">
                          <a:solidFill>
                            <a:schemeClr val="tx1"/>
                          </a:solidFill>
                          <a:effectLst/>
                          <a:latin typeface="Arial" panose="020B0604020202020204" pitchFamily="34" charset="0"/>
                          <a:cs typeface="Arial" panose="020B0604020202020204" pitchFamily="34" charset="0"/>
                        </a:rPr>
                        <a:t>MECATRÓNICA</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smtClean="0">
                          <a:solidFill>
                            <a:schemeClr val="tx1"/>
                          </a:solidFill>
                          <a:effectLst/>
                          <a:latin typeface="Arial" panose="020B0604020202020204" pitchFamily="34" charset="0"/>
                          <a:cs typeface="Arial" panose="020B0604020202020204" pitchFamily="34" charset="0"/>
                        </a:rPr>
                        <a:t>M.I.E. Leonor García </a:t>
                      </a:r>
                      <a:r>
                        <a:rPr lang="es-MX" sz="1400" u="none" strike="noStrike" dirty="0" err="1" smtClean="0">
                          <a:solidFill>
                            <a:schemeClr val="tx1"/>
                          </a:solidFill>
                          <a:effectLst/>
                          <a:latin typeface="Arial" panose="020B0604020202020204" pitchFamily="34" charset="0"/>
                          <a:cs typeface="Arial" panose="020B0604020202020204" pitchFamily="34" charset="0"/>
                        </a:rPr>
                        <a:t>Gamez</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MX" sz="1400" u="sng" strike="noStrike" kern="1200" dirty="0">
                          <a:solidFill>
                            <a:schemeClr val="tx1"/>
                          </a:solidFill>
                          <a:effectLst/>
                          <a:latin typeface="Arial" panose="020B0604020202020204" pitchFamily="34" charset="0"/>
                          <a:ea typeface="+mn-ea"/>
                          <a:cs typeface="Arial" panose="020B0604020202020204" pitchFamily="34" charset="0"/>
                        </a:rPr>
                        <a:t>coord.mecatronica.ith@hotmail.com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Ext.182</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66587658"/>
                  </a:ext>
                </a:extLst>
              </a:tr>
              <a:tr h="487646">
                <a:tc>
                  <a:txBody>
                    <a:bodyPr/>
                    <a:lstStyle/>
                    <a:p>
                      <a:pPr algn="l" fontAlgn="ctr"/>
                      <a:r>
                        <a:rPr lang="es-MX" sz="1400" u="none" strike="noStrike" dirty="0" smtClean="0">
                          <a:solidFill>
                            <a:schemeClr val="tx1"/>
                          </a:solidFill>
                          <a:effectLst/>
                          <a:latin typeface="Arial" panose="020B0604020202020204" pitchFamily="34" charset="0"/>
                          <a:cs typeface="Arial" panose="020B0604020202020204" pitchFamily="34" charset="0"/>
                        </a:rPr>
                        <a:t>ELÉCTRICA</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solidFill>
                            <a:schemeClr val="tx1"/>
                          </a:solidFill>
                          <a:effectLst/>
                          <a:latin typeface="Arial" panose="020B0604020202020204" pitchFamily="34" charset="0"/>
                          <a:cs typeface="Arial" panose="020B0604020202020204" pitchFamily="34" charset="0"/>
                        </a:rPr>
                        <a:t>Ing. </a:t>
                      </a:r>
                      <a:r>
                        <a:rPr lang="es-MX" sz="1400" u="none" strike="noStrike" dirty="0" smtClean="0">
                          <a:solidFill>
                            <a:schemeClr val="tx1"/>
                          </a:solidFill>
                          <a:effectLst/>
                          <a:latin typeface="Arial" panose="020B0604020202020204" pitchFamily="34" charset="0"/>
                          <a:cs typeface="Arial" panose="020B0604020202020204" pitchFamily="34" charset="0"/>
                        </a:rPr>
                        <a:t>Jesús </a:t>
                      </a:r>
                      <a:r>
                        <a:rPr lang="es-MX" sz="1400" u="none" strike="noStrike" dirty="0">
                          <a:solidFill>
                            <a:schemeClr val="tx1"/>
                          </a:solidFill>
                          <a:effectLst/>
                          <a:latin typeface="Arial" panose="020B0604020202020204" pitchFamily="34" charset="0"/>
                          <a:cs typeface="Arial" panose="020B0604020202020204" pitchFamily="34" charset="0"/>
                        </a:rPr>
                        <a:t>Jaime Ceballos Osorio</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MX" sz="1400" u="sng" strike="noStrike" kern="1200" dirty="0">
                          <a:solidFill>
                            <a:schemeClr val="tx1"/>
                          </a:solidFill>
                          <a:effectLst/>
                          <a:latin typeface="Arial" panose="020B0604020202020204" pitchFamily="34" charset="0"/>
                          <a:ea typeface="+mn-ea"/>
                          <a:cs typeface="Arial" panose="020B0604020202020204" pitchFamily="34" charset="0"/>
                        </a:rPr>
                        <a:t>coord.electrica.ith@hotmail.com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Ext.185</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60926707"/>
                  </a:ext>
                </a:extLst>
              </a:tr>
              <a:tr h="487646">
                <a:tc>
                  <a:txBody>
                    <a:bodyPr/>
                    <a:lstStyle/>
                    <a:p>
                      <a:pPr algn="l" fontAlgn="ctr"/>
                      <a:r>
                        <a:rPr lang="es-MX" sz="1400" u="none" strike="noStrike" dirty="0" smtClean="0">
                          <a:solidFill>
                            <a:schemeClr val="tx1"/>
                          </a:solidFill>
                          <a:effectLst/>
                          <a:latin typeface="Arial" panose="020B0604020202020204" pitchFamily="34" charset="0"/>
                          <a:cs typeface="Arial" panose="020B0604020202020204" pitchFamily="34" charset="0"/>
                        </a:rPr>
                        <a:t>ELECTRÓNICA</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solidFill>
                            <a:schemeClr val="tx1"/>
                          </a:solidFill>
                          <a:effectLst/>
                          <a:latin typeface="Arial" panose="020B0604020202020204" pitchFamily="34" charset="0"/>
                          <a:cs typeface="Arial" panose="020B0604020202020204" pitchFamily="34" charset="0"/>
                        </a:rPr>
                        <a:t>Ing. Eduardo Medina </a:t>
                      </a:r>
                      <a:r>
                        <a:rPr lang="es-MX" sz="1400" u="none" strike="noStrike" dirty="0" smtClean="0">
                          <a:solidFill>
                            <a:schemeClr val="tx1"/>
                          </a:solidFill>
                          <a:effectLst/>
                          <a:latin typeface="Arial" panose="020B0604020202020204" pitchFamily="34" charset="0"/>
                          <a:cs typeface="Arial" panose="020B0604020202020204" pitchFamily="34" charset="0"/>
                        </a:rPr>
                        <a:t>Gutiérrez</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MX" sz="1400" u="sng" strike="noStrike" kern="1200" dirty="0">
                          <a:solidFill>
                            <a:schemeClr val="tx1"/>
                          </a:solidFill>
                          <a:effectLst/>
                          <a:latin typeface="Arial" panose="020B0604020202020204" pitchFamily="34" charset="0"/>
                          <a:ea typeface="+mn-ea"/>
                          <a:cs typeface="Arial" panose="020B0604020202020204" pitchFamily="34" charset="0"/>
                        </a:rPr>
                        <a:t>coord.electronica.ith@hotmail.com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Ext.186</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15072582"/>
                  </a:ext>
                </a:extLst>
              </a:tr>
              <a:tr h="487646">
                <a:tc>
                  <a:txBody>
                    <a:bodyPr/>
                    <a:lstStyle/>
                    <a:p>
                      <a:pPr algn="l" fontAlgn="ctr"/>
                      <a:r>
                        <a:rPr lang="es-MX" sz="1400" u="none" strike="noStrike">
                          <a:solidFill>
                            <a:schemeClr val="tx1"/>
                          </a:solidFill>
                          <a:effectLst/>
                          <a:latin typeface="Arial" panose="020B0604020202020204" pitchFamily="34" charset="0"/>
                          <a:cs typeface="Arial" panose="020B0604020202020204" pitchFamily="34" charset="0"/>
                        </a:rPr>
                        <a:t>INDUSTRIAL</a:t>
                      </a:r>
                      <a:endParaRPr lang="es-MX"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solidFill>
                            <a:schemeClr val="tx1"/>
                          </a:solidFill>
                          <a:effectLst/>
                          <a:latin typeface="Arial" panose="020B0604020202020204" pitchFamily="34" charset="0"/>
                          <a:cs typeface="Arial" panose="020B0604020202020204" pitchFamily="34" charset="0"/>
                        </a:rPr>
                        <a:t>M.C. Ulises Rivera </a:t>
                      </a:r>
                      <a:r>
                        <a:rPr lang="es-MX" sz="1400" u="none" strike="noStrike" dirty="0" err="1">
                          <a:solidFill>
                            <a:schemeClr val="tx1"/>
                          </a:solidFill>
                          <a:effectLst/>
                          <a:latin typeface="Arial" panose="020B0604020202020204" pitchFamily="34" charset="0"/>
                          <a:cs typeface="Arial" panose="020B0604020202020204" pitchFamily="34" charset="0"/>
                        </a:rPr>
                        <a:t>Landaverde</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MX" sz="1400" u="sng" strike="noStrike" kern="1200" dirty="0">
                          <a:solidFill>
                            <a:schemeClr val="tx1"/>
                          </a:solidFill>
                          <a:effectLst/>
                          <a:latin typeface="Arial" panose="020B0604020202020204" pitchFamily="34" charset="0"/>
                          <a:ea typeface="+mn-ea"/>
                          <a:cs typeface="Arial" panose="020B0604020202020204" pitchFamily="34" charset="0"/>
                        </a:rPr>
                        <a:t>coord.industrial.ith@hotmail.com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Ext.184</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33172076"/>
                  </a:ext>
                </a:extLst>
              </a:tr>
              <a:tr h="487646">
                <a:tc>
                  <a:txBody>
                    <a:bodyPr/>
                    <a:lstStyle/>
                    <a:p>
                      <a:pPr algn="l" fontAlgn="ctr"/>
                      <a:r>
                        <a:rPr lang="es-MX" sz="1400" u="none" strike="noStrike" dirty="0" smtClean="0">
                          <a:solidFill>
                            <a:schemeClr val="tx1"/>
                          </a:solidFill>
                          <a:effectLst/>
                          <a:latin typeface="Arial" panose="020B0604020202020204" pitchFamily="34" charset="0"/>
                          <a:cs typeface="Arial" panose="020B0604020202020204" pitchFamily="34" charset="0"/>
                        </a:rPr>
                        <a:t>SISTEMAS COMPUTACIONALES </a:t>
                      </a:r>
                      <a:r>
                        <a:rPr lang="es-MX" sz="1400" u="none" strike="noStrike" dirty="0">
                          <a:solidFill>
                            <a:schemeClr val="tx1"/>
                          </a:solidFill>
                          <a:effectLst/>
                          <a:latin typeface="Arial" panose="020B0604020202020204" pitchFamily="34" charset="0"/>
                          <a:cs typeface="Arial" panose="020B0604020202020204" pitchFamily="34" charset="0"/>
                        </a:rPr>
                        <a:t>E </a:t>
                      </a:r>
                      <a:r>
                        <a:rPr lang="es-MX" sz="1400" u="none" strike="noStrike" dirty="0" smtClean="0">
                          <a:solidFill>
                            <a:schemeClr val="tx1"/>
                          </a:solidFill>
                          <a:effectLst/>
                          <a:latin typeface="Arial" panose="020B0604020202020204" pitchFamily="34" charset="0"/>
                          <a:cs typeface="Arial" panose="020B0604020202020204" pitchFamily="34" charset="0"/>
                        </a:rPr>
                        <a:t>INFORMÁTICA</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u="none" strike="noStrike" dirty="0">
                          <a:solidFill>
                            <a:schemeClr val="tx1"/>
                          </a:solidFill>
                          <a:effectLst/>
                          <a:latin typeface="Arial" panose="020B0604020202020204" pitchFamily="34" charset="0"/>
                          <a:cs typeface="Arial" panose="020B0604020202020204" pitchFamily="34" charset="0"/>
                        </a:rPr>
                        <a:t>Ing. </a:t>
                      </a:r>
                      <a:r>
                        <a:rPr lang="pt-BR" sz="1400" u="none" strike="noStrike" dirty="0" err="1">
                          <a:solidFill>
                            <a:schemeClr val="tx1"/>
                          </a:solidFill>
                          <a:effectLst/>
                          <a:latin typeface="Arial" panose="020B0604020202020204" pitchFamily="34" charset="0"/>
                          <a:cs typeface="Arial" panose="020B0604020202020204" pitchFamily="34" charset="0"/>
                        </a:rPr>
                        <a:t>Esthela</a:t>
                      </a:r>
                      <a:r>
                        <a:rPr lang="pt-BR" sz="1400" u="none" strike="noStrike" dirty="0">
                          <a:solidFill>
                            <a:schemeClr val="tx1"/>
                          </a:solidFill>
                          <a:effectLst/>
                          <a:latin typeface="Arial" panose="020B0604020202020204" pitchFamily="34" charset="0"/>
                          <a:cs typeface="Arial" panose="020B0604020202020204" pitchFamily="34" charset="0"/>
                        </a:rPr>
                        <a:t> Fernanda Torres </a:t>
                      </a:r>
                      <a:r>
                        <a:rPr lang="pt-BR" sz="1400" u="none" strike="noStrike" dirty="0" err="1">
                          <a:solidFill>
                            <a:schemeClr val="tx1"/>
                          </a:solidFill>
                          <a:effectLst/>
                          <a:latin typeface="Arial" panose="020B0604020202020204" pitchFamily="34" charset="0"/>
                          <a:cs typeface="Arial" panose="020B0604020202020204" pitchFamily="34" charset="0"/>
                        </a:rPr>
                        <a:t>Amavizca</a:t>
                      </a:r>
                      <a:endParaRPr lang="pt-BR"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MX" sz="1400" u="sng" strike="noStrike" kern="1200" dirty="0">
                          <a:solidFill>
                            <a:schemeClr val="tx1"/>
                          </a:solidFill>
                          <a:effectLst/>
                          <a:latin typeface="Arial" panose="020B0604020202020204" pitchFamily="34" charset="0"/>
                          <a:ea typeface="+mn-ea"/>
                          <a:cs typeface="Arial" panose="020B0604020202020204" pitchFamily="34" charset="0"/>
                        </a:rPr>
                        <a:t>coord.sistemas.ith@hotmail.com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Ext.181</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44417133"/>
                  </a:ext>
                </a:extLst>
              </a:tr>
              <a:tr h="487646">
                <a:tc>
                  <a:txBody>
                    <a:bodyPr/>
                    <a:lstStyle/>
                    <a:p>
                      <a:pPr algn="l" fontAlgn="ctr"/>
                      <a:r>
                        <a:rPr lang="es-MX" sz="1400" u="none" strike="noStrike" dirty="0" smtClean="0">
                          <a:solidFill>
                            <a:schemeClr val="tx1"/>
                          </a:solidFill>
                          <a:effectLst/>
                          <a:latin typeface="Arial" panose="020B0604020202020204" pitchFamily="34" charset="0"/>
                          <a:cs typeface="Arial" panose="020B0604020202020204" pitchFamily="34" charset="0"/>
                        </a:rPr>
                        <a:t>GESTIÓN EMPRESARIAL </a:t>
                      </a:r>
                      <a:r>
                        <a:rPr lang="es-MX" sz="1400" u="none" strike="noStrike" dirty="0">
                          <a:solidFill>
                            <a:schemeClr val="tx1"/>
                          </a:solidFill>
                          <a:effectLst/>
                          <a:latin typeface="Arial" panose="020B0604020202020204" pitchFamily="34" charset="0"/>
                          <a:cs typeface="Arial" panose="020B0604020202020204" pitchFamily="34" charset="0"/>
                        </a:rPr>
                        <a:t>Y ADMINISTRACIÓN</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solidFill>
                            <a:schemeClr val="tx1"/>
                          </a:solidFill>
                          <a:effectLst/>
                          <a:latin typeface="Arial" panose="020B0604020202020204" pitchFamily="34" charset="0"/>
                          <a:cs typeface="Arial" panose="020B0604020202020204" pitchFamily="34" charset="0"/>
                        </a:rPr>
                        <a:t>Lic. </a:t>
                      </a:r>
                      <a:r>
                        <a:rPr lang="es-MX" sz="1400" u="none" strike="noStrike" dirty="0" smtClean="0">
                          <a:solidFill>
                            <a:schemeClr val="tx1"/>
                          </a:solidFill>
                          <a:effectLst/>
                          <a:latin typeface="Arial" panose="020B0604020202020204" pitchFamily="34" charset="0"/>
                          <a:cs typeface="Arial" panose="020B0604020202020204" pitchFamily="34" charset="0"/>
                        </a:rPr>
                        <a:t>Darío </a:t>
                      </a:r>
                      <a:r>
                        <a:rPr lang="es-MX" sz="1400" u="none" strike="noStrike" dirty="0">
                          <a:solidFill>
                            <a:schemeClr val="tx1"/>
                          </a:solidFill>
                          <a:effectLst/>
                          <a:latin typeface="Arial" panose="020B0604020202020204" pitchFamily="34" charset="0"/>
                          <a:cs typeface="Arial" panose="020B0604020202020204" pitchFamily="34" charset="0"/>
                        </a:rPr>
                        <a:t>Soto Patrón</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MX" sz="1400" u="sng" strike="noStrike" kern="1200" dirty="0" smtClean="0">
                          <a:solidFill>
                            <a:schemeClr val="tx1"/>
                          </a:solidFill>
                          <a:effectLst/>
                          <a:latin typeface="Arial" panose="020B0604020202020204" pitchFamily="34" charset="0"/>
                          <a:ea typeface="+mn-ea"/>
                          <a:cs typeface="Arial" panose="020B0604020202020204" pitchFamily="34" charset="0"/>
                        </a:rPr>
                        <a:t>coord.ige.ith@hotmail.com</a:t>
                      </a:r>
                    </a:p>
                    <a:p>
                      <a:pPr marL="0" algn="ctr" defTabSz="914400" rtl="0" eaLnBrk="1" fontAlgn="ctr" latinLnBrk="0" hangingPunct="1"/>
                      <a:r>
                        <a:rPr lang="es-MX" sz="1400" u="sng" strike="noStrike" kern="1200" dirty="0" smtClean="0">
                          <a:solidFill>
                            <a:schemeClr val="tx1"/>
                          </a:solidFill>
                          <a:effectLst/>
                          <a:latin typeface="Arial" panose="020B0604020202020204" pitchFamily="34" charset="0"/>
                          <a:ea typeface="+mn-ea"/>
                          <a:cs typeface="Arial" panose="020B0604020202020204" pitchFamily="34" charset="0"/>
                        </a:rPr>
                        <a:t>Coord.admon.ith@Hotmail.com </a:t>
                      </a:r>
                      <a:endParaRPr lang="es-MX" sz="1400" u="sng"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Ext.179</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08960417"/>
                  </a:ext>
                </a:extLst>
              </a:tr>
              <a:tr h="487646">
                <a:tc>
                  <a:txBody>
                    <a:bodyPr/>
                    <a:lstStyle/>
                    <a:p>
                      <a:pPr algn="l" fontAlgn="ctr"/>
                      <a:r>
                        <a:rPr lang="es-MX" sz="1400" u="none" strike="noStrike" dirty="0" smtClean="0">
                          <a:solidFill>
                            <a:schemeClr val="tx1"/>
                          </a:solidFill>
                          <a:effectLst/>
                          <a:latin typeface="Arial" panose="020B0604020202020204" pitchFamily="34" charset="0"/>
                          <a:cs typeface="Arial" panose="020B0604020202020204" pitchFamily="34" charset="0"/>
                        </a:rPr>
                        <a:t>BIOMÉDICA</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u="none" strike="noStrike" dirty="0" smtClean="0">
                          <a:solidFill>
                            <a:schemeClr val="tx1"/>
                          </a:solidFill>
                          <a:effectLst/>
                          <a:latin typeface="Arial" panose="020B0604020202020204" pitchFamily="34" charset="0"/>
                          <a:cs typeface="Arial" panose="020B0604020202020204" pitchFamily="34" charset="0"/>
                        </a:rPr>
                        <a:t>M.C. </a:t>
                      </a:r>
                      <a:r>
                        <a:rPr lang="pt-BR" sz="1400" u="none" strike="noStrike" dirty="0" err="1" smtClean="0">
                          <a:solidFill>
                            <a:schemeClr val="tx1"/>
                          </a:solidFill>
                          <a:effectLst/>
                          <a:latin typeface="Arial" panose="020B0604020202020204" pitchFamily="34" charset="0"/>
                          <a:cs typeface="Arial" panose="020B0604020202020204" pitchFamily="34" charset="0"/>
                        </a:rPr>
                        <a:t>Luis</a:t>
                      </a:r>
                      <a:r>
                        <a:rPr lang="pt-BR" sz="1400" u="none" strike="noStrike" dirty="0" smtClean="0">
                          <a:solidFill>
                            <a:schemeClr val="tx1"/>
                          </a:solidFill>
                          <a:effectLst/>
                          <a:latin typeface="Arial" panose="020B0604020202020204" pitchFamily="34" charset="0"/>
                          <a:cs typeface="Arial" panose="020B0604020202020204" pitchFamily="34" charset="0"/>
                        </a:rPr>
                        <a:t> </a:t>
                      </a:r>
                      <a:r>
                        <a:rPr lang="pt-BR" sz="1400" u="none" strike="noStrike" dirty="0" err="1" smtClean="0">
                          <a:solidFill>
                            <a:schemeClr val="tx1"/>
                          </a:solidFill>
                          <a:effectLst/>
                          <a:latin typeface="Arial" panose="020B0604020202020204" pitchFamily="34" charset="0"/>
                          <a:cs typeface="Arial" panose="020B0604020202020204" pitchFamily="34" charset="0"/>
                        </a:rPr>
                        <a:t>Ignacio</a:t>
                      </a:r>
                      <a:r>
                        <a:rPr lang="pt-BR" sz="1400" u="none" strike="noStrike" baseline="0" dirty="0" smtClean="0">
                          <a:solidFill>
                            <a:schemeClr val="tx1"/>
                          </a:solidFill>
                          <a:effectLst/>
                          <a:latin typeface="Arial" panose="020B0604020202020204" pitchFamily="34" charset="0"/>
                          <a:cs typeface="Arial" panose="020B0604020202020204" pitchFamily="34" charset="0"/>
                        </a:rPr>
                        <a:t> </a:t>
                      </a:r>
                      <a:r>
                        <a:rPr lang="pt-BR" sz="1400" u="none" strike="noStrike" baseline="0" dirty="0" err="1" smtClean="0">
                          <a:solidFill>
                            <a:schemeClr val="tx1"/>
                          </a:solidFill>
                          <a:effectLst/>
                          <a:latin typeface="Arial" panose="020B0604020202020204" pitchFamily="34" charset="0"/>
                          <a:cs typeface="Arial" panose="020B0604020202020204" pitchFamily="34" charset="0"/>
                        </a:rPr>
                        <a:t>Lomeli</a:t>
                      </a:r>
                      <a:r>
                        <a:rPr lang="pt-BR" sz="1400" u="none" strike="noStrike" baseline="0" dirty="0" smtClean="0">
                          <a:solidFill>
                            <a:schemeClr val="tx1"/>
                          </a:solidFill>
                          <a:effectLst/>
                          <a:latin typeface="Arial" panose="020B0604020202020204" pitchFamily="34" charset="0"/>
                          <a:cs typeface="Arial" panose="020B0604020202020204" pitchFamily="34" charset="0"/>
                        </a:rPr>
                        <a:t> </a:t>
                      </a:r>
                      <a:r>
                        <a:rPr lang="pt-BR" sz="1400" u="none" strike="noStrike" baseline="0" dirty="0" err="1" smtClean="0">
                          <a:solidFill>
                            <a:schemeClr val="tx1"/>
                          </a:solidFill>
                          <a:effectLst/>
                          <a:latin typeface="Arial" panose="020B0604020202020204" pitchFamily="34" charset="0"/>
                          <a:cs typeface="Arial" panose="020B0604020202020204" pitchFamily="34" charset="0"/>
                        </a:rPr>
                        <a:t>Galaz</a:t>
                      </a:r>
                      <a:endParaRPr lang="pt-BR"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u="sng" strike="noStrike" dirty="0">
                          <a:solidFill>
                            <a:schemeClr val="tx1"/>
                          </a:solidFill>
                          <a:effectLst/>
                          <a:latin typeface="Arial" panose="020B0604020202020204" pitchFamily="34" charset="0"/>
                          <a:cs typeface="Arial" panose="020B0604020202020204" pitchFamily="34" charset="0"/>
                        </a:rPr>
                        <a:t>coord.biomedica.ith@hotmail.com</a:t>
                      </a:r>
                      <a:endParaRPr lang="es-MX" sz="1400" b="0" i="0" u="sng"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Ext.183</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6666321"/>
                  </a:ext>
                </a:extLst>
              </a:tr>
              <a:tr h="487646">
                <a:tc>
                  <a:txBody>
                    <a:bodyPr/>
                    <a:lstStyle/>
                    <a:p>
                      <a:pPr algn="l" fontAlgn="ctr"/>
                      <a:r>
                        <a:rPr lang="es-MX" sz="1400" b="0" i="0" u="none" strike="noStrike" dirty="0" smtClean="0">
                          <a:solidFill>
                            <a:schemeClr val="tx1"/>
                          </a:solidFill>
                          <a:effectLst/>
                          <a:latin typeface="Arial" panose="020B0604020202020204" pitchFamily="34" charset="0"/>
                          <a:cs typeface="Arial" panose="020B0604020202020204" pitchFamily="34" charset="0"/>
                        </a:rPr>
                        <a:t>JEFATURA </a:t>
                      </a:r>
                      <a:r>
                        <a:rPr lang="es-MX" sz="1400" b="0" i="0" u="none" strike="noStrike" smtClean="0">
                          <a:solidFill>
                            <a:schemeClr val="tx1"/>
                          </a:solidFill>
                          <a:effectLst/>
                          <a:latin typeface="Arial" panose="020B0604020202020204" pitchFamily="34" charset="0"/>
                          <a:cs typeface="Arial" panose="020B0604020202020204" pitchFamily="34" charset="0"/>
                        </a:rPr>
                        <a:t>DE LA DIVISIÓN </a:t>
                      </a:r>
                      <a:r>
                        <a:rPr lang="es-MX" sz="1400" b="0" i="0" u="none" strike="noStrike" dirty="0" smtClean="0">
                          <a:solidFill>
                            <a:schemeClr val="tx1"/>
                          </a:solidFill>
                          <a:effectLst/>
                          <a:latin typeface="Arial" panose="020B0604020202020204" pitchFamily="34" charset="0"/>
                          <a:cs typeface="Arial" panose="020B0604020202020204" pitchFamily="34" charset="0"/>
                        </a:rPr>
                        <a:t>DE ESTUDIOS PROFESIONALES</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u="none" strike="noStrike" dirty="0" err="1" smtClean="0">
                          <a:solidFill>
                            <a:schemeClr val="tx1"/>
                          </a:solidFill>
                          <a:effectLst/>
                          <a:latin typeface="Arial" panose="020B0604020202020204" pitchFamily="34" charset="0"/>
                          <a:cs typeface="Arial" panose="020B0604020202020204" pitchFamily="34" charset="0"/>
                        </a:rPr>
                        <a:t>Mtra</a:t>
                      </a:r>
                      <a:r>
                        <a:rPr lang="pt-BR" sz="1400" b="0" i="0" u="none" strike="noStrike" dirty="0" smtClean="0">
                          <a:solidFill>
                            <a:schemeClr val="tx1"/>
                          </a:solidFill>
                          <a:effectLst/>
                          <a:latin typeface="Arial" panose="020B0604020202020204" pitchFamily="34" charset="0"/>
                          <a:cs typeface="Arial" panose="020B0604020202020204" pitchFamily="34" charset="0"/>
                        </a:rPr>
                        <a:t>.</a:t>
                      </a:r>
                      <a:r>
                        <a:rPr lang="pt-BR" sz="1400" b="0" i="0" u="none" strike="noStrike" baseline="0" dirty="0" smtClean="0">
                          <a:solidFill>
                            <a:schemeClr val="tx1"/>
                          </a:solidFill>
                          <a:effectLst/>
                          <a:latin typeface="Arial" panose="020B0604020202020204" pitchFamily="34" charset="0"/>
                          <a:cs typeface="Arial" panose="020B0604020202020204" pitchFamily="34" charset="0"/>
                        </a:rPr>
                        <a:t> </a:t>
                      </a:r>
                      <a:r>
                        <a:rPr lang="pt-BR" sz="1400" b="0" i="0" u="none" strike="noStrike" baseline="0" dirty="0" err="1" smtClean="0">
                          <a:solidFill>
                            <a:schemeClr val="tx1"/>
                          </a:solidFill>
                          <a:effectLst/>
                          <a:latin typeface="Arial" panose="020B0604020202020204" pitchFamily="34" charset="0"/>
                          <a:cs typeface="Arial" panose="020B0604020202020204" pitchFamily="34" charset="0"/>
                        </a:rPr>
                        <a:t>Ivonne</a:t>
                      </a:r>
                      <a:r>
                        <a:rPr lang="pt-BR" sz="1400" b="0" i="0" u="none" strike="noStrike" baseline="0" dirty="0" smtClean="0">
                          <a:solidFill>
                            <a:schemeClr val="tx1"/>
                          </a:solidFill>
                          <a:effectLst/>
                          <a:latin typeface="Arial" panose="020B0604020202020204" pitchFamily="34" charset="0"/>
                          <a:cs typeface="Arial" panose="020B0604020202020204" pitchFamily="34" charset="0"/>
                        </a:rPr>
                        <a:t> E. </a:t>
                      </a:r>
                      <a:r>
                        <a:rPr lang="pt-BR" sz="1400" b="0" i="0" u="none" strike="noStrike" baseline="0" dirty="0" err="1" smtClean="0">
                          <a:solidFill>
                            <a:schemeClr val="tx1"/>
                          </a:solidFill>
                          <a:effectLst/>
                          <a:latin typeface="Arial" panose="020B0604020202020204" pitchFamily="34" charset="0"/>
                          <a:cs typeface="Arial" panose="020B0604020202020204" pitchFamily="34" charset="0"/>
                        </a:rPr>
                        <a:t>Lizárraga</a:t>
                      </a:r>
                      <a:r>
                        <a:rPr lang="pt-BR" sz="1400" b="0" i="0" u="none" strike="noStrike" baseline="0" dirty="0" smtClean="0">
                          <a:solidFill>
                            <a:schemeClr val="tx1"/>
                          </a:solidFill>
                          <a:effectLst/>
                          <a:latin typeface="Arial" panose="020B0604020202020204" pitchFamily="34" charset="0"/>
                          <a:cs typeface="Arial" panose="020B0604020202020204" pitchFamily="34" charset="0"/>
                        </a:rPr>
                        <a:t> Coronado</a:t>
                      </a:r>
                      <a:endParaRPr lang="pt-BR"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sng" strike="noStrike" dirty="0" smtClean="0">
                          <a:solidFill>
                            <a:schemeClr val="tx1"/>
                          </a:solidFill>
                          <a:effectLst/>
                          <a:latin typeface="Arial" panose="020B0604020202020204" pitchFamily="34" charset="0"/>
                          <a:cs typeface="Arial" panose="020B0604020202020204" pitchFamily="34" charset="0"/>
                        </a:rPr>
                        <a:t>dep_hermosillo@tecnm.mx</a:t>
                      </a:r>
                      <a:endParaRPr lang="es-MX" sz="1400" b="0" i="0" u="sng"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Ext.150</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48166056"/>
                  </a:ext>
                </a:extLst>
              </a:tr>
              <a:tr h="487646">
                <a:tc>
                  <a:txBody>
                    <a:bodyPr/>
                    <a:lstStyle/>
                    <a:p>
                      <a:pPr algn="l" fontAlgn="ctr"/>
                      <a:r>
                        <a:rPr lang="es-MX" sz="1400" b="0" i="0" u="none" strike="noStrike" dirty="0" smtClean="0">
                          <a:solidFill>
                            <a:schemeClr val="tx1"/>
                          </a:solidFill>
                          <a:effectLst/>
                          <a:latin typeface="Arial" panose="020B0604020202020204" pitchFamily="34" charset="0"/>
                          <a:cs typeface="Arial" panose="020B0604020202020204" pitchFamily="34" charset="0"/>
                        </a:rPr>
                        <a:t>ASISTENTE DEL</a:t>
                      </a:r>
                      <a:r>
                        <a:rPr lang="es-MX" sz="1400" b="0" i="0" u="none" strike="noStrike" baseline="0" dirty="0" smtClean="0">
                          <a:solidFill>
                            <a:schemeClr val="tx1"/>
                          </a:solidFill>
                          <a:effectLst/>
                          <a:latin typeface="Arial" panose="020B0604020202020204" pitchFamily="34" charset="0"/>
                          <a:cs typeface="Arial" panose="020B0604020202020204" pitchFamily="34" charset="0"/>
                        </a:rPr>
                        <a:t> DEPARTAMENTO</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u="none" strike="noStrike" dirty="0" err="1" smtClean="0">
                          <a:solidFill>
                            <a:schemeClr val="tx1"/>
                          </a:solidFill>
                          <a:effectLst/>
                          <a:latin typeface="Arial" panose="020B0604020202020204" pitchFamily="34" charset="0"/>
                          <a:cs typeface="Arial" panose="020B0604020202020204" pitchFamily="34" charset="0"/>
                        </a:rPr>
                        <a:t>María</a:t>
                      </a:r>
                      <a:r>
                        <a:rPr lang="pt-BR" sz="1400" b="0" i="0" u="none" strike="noStrike" dirty="0" smtClean="0">
                          <a:solidFill>
                            <a:schemeClr val="tx1"/>
                          </a:solidFill>
                          <a:effectLst/>
                          <a:latin typeface="Arial" panose="020B0604020202020204" pitchFamily="34" charset="0"/>
                          <a:cs typeface="Arial" panose="020B0604020202020204" pitchFamily="34" charset="0"/>
                        </a:rPr>
                        <a:t> </a:t>
                      </a:r>
                      <a:r>
                        <a:rPr lang="pt-BR" sz="1400" b="0" i="0" u="none" strike="noStrike" dirty="0" err="1" smtClean="0">
                          <a:solidFill>
                            <a:schemeClr val="tx1"/>
                          </a:solidFill>
                          <a:effectLst/>
                          <a:latin typeface="Arial" panose="020B0604020202020204" pitchFamily="34" charset="0"/>
                          <a:cs typeface="Arial" panose="020B0604020202020204" pitchFamily="34" charset="0"/>
                        </a:rPr>
                        <a:t>del</a:t>
                      </a:r>
                      <a:r>
                        <a:rPr lang="pt-BR" sz="1400" b="0" i="0" u="none" strike="noStrike" dirty="0" smtClean="0">
                          <a:solidFill>
                            <a:schemeClr val="tx1"/>
                          </a:solidFill>
                          <a:effectLst/>
                          <a:latin typeface="Arial" panose="020B0604020202020204" pitchFamily="34" charset="0"/>
                          <a:cs typeface="Arial" panose="020B0604020202020204" pitchFamily="34" charset="0"/>
                        </a:rPr>
                        <a:t> Carmen </a:t>
                      </a:r>
                      <a:r>
                        <a:rPr lang="pt-BR" sz="1400" b="0" i="0" u="none" strike="noStrike" dirty="0" err="1" smtClean="0">
                          <a:solidFill>
                            <a:schemeClr val="tx1"/>
                          </a:solidFill>
                          <a:effectLst/>
                          <a:latin typeface="Arial" panose="020B0604020202020204" pitchFamily="34" charset="0"/>
                          <a:cs typeface="Arial" panose="020B0604020202020204" pitchFamily="34" charset="0"/>
                        </a:rPr>
                        <a:t>Machichi</a:t>
                      </a:r>
                      <a:r>
                        <a:rPr lang="pt-BR" sz="1400" b="0" i="0" u="none" strike="noStrike" dirty="0" smtClean="0">
                          <a:solidFill>
                            <a:schemeClr val="tx1"/>
                          </a:solidFill>
                          <a:effectLst/>
                          <a:latin typeface="Arial" panose="020B0604020202020204" pitchFamily="34" charset="0"/>
                          <a:cs typeface="Arial" panose="020B0604020202020204" pitchFamily="34" charset="0"/>
                        </a:rPr>
                        <a:t> Valdez </a:t>
                      </a:r>
                      <a:endParaRPr lang="pt-BR"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MX" sz="1400" b="0" i="0" u="sng"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a:t>
                      </a:r>
                      <a:r>
                        <a:rPr lang="es-MX" sz="1400" b="0" i="0" u="none" strike="noStrike" baseline="0" dirty="0" smtClean="0">
                          <a:solidFill>
                            <a:schemeClr val="tx1"/>
                          </a:solidFill>
                          <a:effectLst/>
                          <a:latin typeface="Arial" panose="020B0604020202020204" pitchFamily="34" charset="0"/>
                          <a:cs typeface="Arial" panose="020B0604020202020204" pitchFamily="34" charset="0"/>
                        </a:rPr>
                        <a:t> 148</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Marcador de contenido 2"/>
          <p:cNvSpPr>
            <a:spLocks noGrp="1"/>
          </p:cNvSpPr>
          <p:nvPr>
            <p:ph idx="1"/>
          </p:nvPr>
        </p:nvSpPr>
        <p:spPr>
          <a:xfrm>
            <a:off x="673607" y="196812"/>
            <a:ext cx="10092241" cy="674045"/>
          </a:xfrm>
        </p:spPr>
        <p:txBody>
          <a:bodyPr/>
          <a:lstStyle/>
          <a:p>
            <a:r>
              <a:rPr lang="es-MX" dirty="0" smtClean="0"/>
              <a:t>Si tiene alguna duda, acude a la oficina de tu Coordinador de Carrera en el edificio B3 o a través de los siguientes medios:</a:t>
            </a:r>
            <a:endParaRPr lang="es-MX" dirty="0"/>
          </a:p>
        </p:txBody>
      </p:sp>
    </p:spTree>
    <p:extLst>
      <p:ext uri="{BB962C8B-B14F-4D97-AF65-F5344CB8AC3E}">
        <p14:creationId xmlns:p14="http://schemas.microsoft.com/office/powerpoint/2010/main" val="168257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14000" t="13968" r="15071" b="9714"/>
          <a:stretch/>
        </p:blipFill>
        <p:spPr>
          <a:xfrm>
            <a:off x="435428" y="731520"/>
            <a:ext cx="8647611" cy="5233852"/>
          </a:xfrm>
          <a:prstGeom prst="rect">
            <a:avLst/>
          </a:prstGeom>
        </p:spPr>
      </p:pic>
      <p:cxnSp>
        <p:nvCxnSpPr>
          <p:cNvPr id="11" name="Conector recto de flecha 10"/>
          <p:cNvCxnSpPr/>
          <p:nvPr/>
        </p:nvCxnSpPr>
        <p:spPr>
          <a:xfrm flipH="1">
            <a:off x="8655603" y="1262743"/>
            <a:ext cx="1002203" cy="154196"/>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9469620" y="627062"/>
            <a:ext cx="2513374" cy="2031325"/>
          </a:xfrm>
          <a:prstGeom prst="rect">
            <a:avLst/>
          </a:prstGeom>
          <a:noFill/>
        </p:spPr>
        <p:txBody>
          <a:bodyPr wrap="square" rtlCol="0">
            <a:spAutoFit/>
          </a:bodyPr>
          <a:lstStyle/>
          <a:p>
            <a:pPr algn="just"/>
            <a:r>
              <a:rPr lang="es-MX" dirty="0" smtClean="0"/>
              <a:t>Selecciona tu carrera para que se descargue un archivo de Excel, donde podrás encontrar todos los grupos que se ofrecen.</a:t>
            </a:r>
            <a:endParaRPr lang="es-MX" dirty="0"/>
          </a:p>
        </p:txBody>
      </p:sp>
    </p:spTree>
    <p:extLst>
      <p:ext uri="{BB962C8B-B14F-4D97-AF65-F5344CB8AC3E}">
        <p14:creationId xmlns:p14="http://schemas.microsoft.com/office/powerpoint/2010/main" val="3399683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83475" y="748937"/>
            <a:ext cx="11177451" cy="6199261"/>
          </a:xfrm>
          <a:prstGeom prst="rect">
            <a:avLst/>
          </a:prstGeom>
        </p:spPr>
        <p:txBody>
          <a:bodyPr wrap="square">
            <a:spAutoFit/>
          </a:bodyPr>
          <a:lstStyle/>
          <a:p>
            <a:pPr marL="228600" indent="-228600" algn="just">
              <a:buAutoNum type="arabicPeriod"/>
            </a:pPr>
            <a:r>
              <a:rPr lang="es-MX" sz="1200" dirty="0" smtClean="0">
                <a:solidFill>
                  <a:schemeClr val="accent6">
                    <a:lumMod val="75000"/>
                  </a:schemeClr>
                </a:solidFill>
                <a:latin typeface="Arial" panose="020B0604020202020204" pitchFamily="34" charset="0"/>
                <a:cs typeface="Arial" panose="020B0604020202020204" pitchFamily="34" charset="0"/>
              </a:rPr>
              <a:t>Debes </a:t>
            </a:r>
            <a:r>
              <a:rPr lang="es-MX" sz="1200" dirty="0">
                <a:solidFill>
                  <a:schemeClr val="accent6">
                    <a:lumMod val="75000"/>
                  </a:schemeClr>
                </a:solidFill>
                <a:latin typeface="Arial" panose="020B0604020202020204" pitchFamily="34" charset="0"/>
                <a:cs typeface="Arial" panose="020B0604020202020204" pitchFamily="34" charset="0"/>
              </a:rPr>
              <a:t>realizar tu pago 48 horas antes de seleccionar tu horario asignado para reinscripción. IMPORTANTE: Si el pago se realiza el mismo día, es NECESARIO acudir a ITH en el laboratorio de sistemas con tu comprobante original, para que sea desbloqueado</a:t>
            </a:r>
            <a:r>
              <a:rPr lang="es-MX" sz="1200" dirty="0" smtClean="0">
                <a:solidFill>
                  <a:schemeClr val="accent6">
                    <a:lumMod val="75000"/>
                  </a:schemeClr>
                </a:solidFill>
                <a:latin typeface="Arial" panose="020B0604020202020204" pitchFamily="34" charset="0"/>
                <a:cs typeface="Arial" panose="020B0604020202020204" pitchFamily="34" charset="0"/>
              </a:rPr>
              <a:t>.</a:t>
            </a:r>
          </a:p>
          <a:p>
            <a:pPr marL="228600" indent="-228600" algn="just">
              <a:buAutoNum type="arabicPeriod"/>
            </a:pPr>
            <a:endParaRPr lang="es-ES" sz="1200" dirty="0">
              <a:solidFill>
                <a:schemeClr val="accent6">
                  <a:lumMod val="75000"/>
                </a:schemeClr>
              </a:solidFill>
              <a:latin typeface="Arial" panose="020B0604020202020204" pitchFamily="34" charset="0"/>
              <a:cs typeface="Arial" panose="020B0604020202020204" pitchFamily="34" charset="0"/>
            </a:endParaRPr>
          </a:p>
          <a:p>
            <a:r>
              <a:rPr lang="es-MX" sz="1200" dirty="0">
                <a:solidFill>
                  <a:schemeClr val="accent6">
                    <a:lumMod val="75000"/>
                  </a:schemeClr>
                </a:solidFill>
                <a:latin typeface="Arial" panose="020B0604020202020204" pitchFamily="34" charset="0"/>
                <a:cs typeface="Arial" panose="020B0604020202020204" pitchFamily="34" charset="0"/>
              </a:rPr>
              <a:t>2. Las referencias de pago en el banco tienen vigencia hasta el </a:t>
            </a:r>
            <a:r>
              <a:rPr lang="es-MX" sz="1200" dirty="0" smtClean="0">
                <a:solidFill>
                  <a:schemeClr val="accent6">
                    <a:lumMod val="75000"/>
                  </a:schemeClr>
                </a:solidFill>
                <a:latin typeface="Arial" panose="020B0604020202020204" pitchFamily="34" charset="0"/>
                <a:cs typeface="Arial" panose="020B0604020202020204" pitchFamily="34" charset="0"/>
              </a:rPr>
              <a:t>25 </a:t>
            </a:r>
            <a:r>
              <a:rPr lang="es-MX" sz="1200" dirty="0">
                <a:solidFill>
                  <a:schemeClr val="accent6">
                    <a:lumMod val="75000"/>
                  </a:schemeClr>
                </a:solidFill>
                <a:latin typeface="Arial" panose="020B0604020202020204" pitchFamily="34" charset="0"/>
                <a:cs typeface="Arial" panose="020B0604020202020204" pitchFamily="34" charset="0"/>
              </a:rPr>
              <a:t>de </a:t>
            </a:r>
            <a:r>
              <a:rPr lang="es-MX" sz="1200" dirty="0" smtClean="0">
                <a:solidFill>
                  <a:schemeClr val="accent6">
                    <a:lumMod val="75000"/>
                  </a:schemeClr>
                </a:solidFill>
                <a:latin typeface="Arial" panose="020B0604020202020204" pitchFamily="34" charset="0"/>
                <a:cs typeface="Arial" panose="020B0604020202020204" pitchFamily="34" charset="0"/>
              </a:rPr>
              <a:t>enero </a:t>
            </a:r>
            <a:r>
              <a:rPr lang="es-MX" sz="1200" dirty="0">
                <a:solidFill>
                  <a:schemeClr val="accent6">
                    <a:lumMod val="75000"/>
                  </a:schemeClr>
                </a:solidFill>
                <a:latin typeface="Arial" panose="020B0604020202020204" pitchFamily="34" charset="0"/>
                <a:cs typeface="Arial" panose="020B0604020202020204" pitchFamily="34" charset="0"/>
              </a:rPr>
              <a:t>de </a:t>
            </a:r>
            <a:r>
              <a:rPr lang="es-MX" sz="1200" dirty="0" smtClean="0">
                <a:solidFill>
                  <a:schemeClr val="accent6">
                    <a:lumMod val="75000"/>
                  </a:schemeClr>
                </a:solidFill>
                <a:latin typeface="Arial" panose="020B0604020202020204" pitchFamily="34" charset="0"/>
                <a:cs typeface="Arial" panose="020B0604020202020204" pitchFamily="34" charset="0"/>
              </a:rPr>
              <a:t>2019. </a:t>
            </a:r>
            <a:r>
              <a:rPr lang="es-MX" sz="1200" b="1" dirty="0">
                <a:solidFill>
                  <a:schemeClr val="accent6">
                    <a:lumMod val="75000"/>
                  </a:schemeClr>
                </a:solidFill>
                <a:latin typeface="Arial" panose="020B0604020202020204" pitchFamily="34" charset="0"/>
                <a:cs typeface="Arial" panose="020B0604020202020204" pitchFamily="34" charset="0"/>
              </a:rPr>
              <a:t>IMPORTANTE Si tu pago NO se realiza a más tardar en esta fecha, se te dará de baja temporal en el semestre Enero-Junio y podrás inscribirte hasta el próximo semestre. </a:t>
            </a:r>
            <a:endParaRPr lang="es-MX" sz="1200" b="1" dirty="0" smtClean="0">
              <a:solidFill>
                <a:schemeClr val="accent6">
                  <a:lumMod val="75000"/>
                </a:schemeClr>
              </a:solidFill>
              <a:latin typeface="Arial" panose="020B0604020202020204" pitchFamily="34" charset="0"/>
              <a:cs typeface="Arial" panose="020B0604020202020204" pitchFamily="34" charset="0"/>
            </a:endParaRPr>
          </a:p>
          <a:p>
            <a:endParaRPr lang="es-ES" sz="1200" dirty="0">
              <a:solidFill>
                <a:schemeClr val="accent6">
                  <a:lumMod val="75000"/>
                </a:schemeClr>
              </a:solidFill>
              <a:latin typeface="Arial" panose="020B0604020202020204" pitchFamily="34" charset="0"/>
              <a:cs typeface="Arial" panose="020B0604020202020204" pitchFamily="34" charset="0"/>
            </a:endParaRPr>
          </a:p>
          <a:p>
            <a:pPr algn="just"/>
            <a:r>
              <a:rPr lang="es-MX" sz="1200" dirty="0" smtClean="0">
                <a:solidFill>
                  <a:schemeClr val="accent6">
                    <a:lumMod val="75000"/>
                  </a:schemeClr>
                </a:solidFill>
                <a:latin typeface="Arial" panose="020B0604020202020204" pitchFamily="34" charset="0"/>
                <a:cs typeface="Arial" panose="020B0604020202020204" pitchFamily="34" charset="0"/>
              </a:rPr>
              <a:t>3</a:t>
            </a:r>
            <a:r>
              <a:rPr lang="es-MX" sz="1200" dirty="0">
                <a:solidFill>
                  <a:schemeClr val="accent6">
                    <a:lumMod val="75000"/>
                  </a:schemeClr>
                </a:solidFill>
                <a:latin typeface="Arial" panose="020B0604020202020204" pitchFamily="34" charset="0"/>
                <a:cs typeface="Arial" panose="020B0604020202020204" pitchFamily="34" charset="0"/>
              </a:rPr>
              <a:t>. Los alumnos que estuvieron de baja temporal el semestre </a:t>
            </a:r>
            <a:r>
              <a:rPr lang="es-MX" sz="1200" dirty="0" smtClean="0">
                <a:solidFill>
                  <a:schemeClr val="accent6">
                    <a:lumMod val="75000"/>
                  </a:schemeClr>
                </a:solidFill>
                <a:latin typeface="Arial" panose="020B0604020202020204" pitchFamily="34" charset="0"/>
                <a:cs typeface="Arial" panose="020B0604020202020204" pitchFamily="34" charset="0"/>
              </a:rPr>
              <a:t>AGOS-DIC 2019 </a:t>
            </a:r>
            <a:r>
              <a:rPr lang="es-MX" sz="1200" dirty="0">
                <a:solidFill>
                  <a:schemeClr val="accent6">
                    <a:lumMod val="75000"/>
                  </a:schemeClr>
                </a:solidFill>
                <a:latin typeface="Arial" panose="020B0604020202020204" pitchFamily="34" charset="0"/>
                <a:cs typeface="Arial" panose="020B0604020202020204" pitchFamily="34" charset="0"/>
              </a:rPr>
              <a:t>se inscribirán el día de tardías, el viernes </a:t>
            </a:r>
            <a:r>
              <a:rPr lang="es-MX" sz="1200" dirty="0" smtClean="0">
                <a:solidFill>
                  <a:schemeClr val="accent6">
                    <a:lumMod val="75000"/>
                  </a:schemeClr>
                </a:solidFill>
                <a:latin typeface="Arial" panose="020B0604020202020204" pitchFamily="34" charset="0"/>
                <a:cs typeface="Arial" panose="020B0604020202020204" pitchFamily="34" charset="0"/>
              </a:rPr>
              <a:t>25 </a:t>
            </a:r>
            <a:r>
              <a:rPr lang="es-MX" sz="1200" dirty="0">
                <a:solidFill>
                  <a:schemeClr val="accent6">
                    <a:lumMod val="75000"/>
                  </a:schemeClr>
                </a:solidFill>
                <a:latin typeface="Arial" panose="020B0604020202020204" pitchFamily="34" charset="0"/>
                <a:cs typeface="Arial" panose="020B0604020202020204" pitchFamily="34" charset="0"/>
              </a:rPr>
              <a:t>de </a:t>
            </a:r>
            <a:r>
              <a:rPr lang="es-MX" sz="1200" dirty="0" smtClean="0">
                <a:solidFill>
                  <a:schemeClr val="accent6">
                    <a:lumMod val="75000"/>
                  </a:schemeClr>
                </a:solidFill>
                <a:latin typeface="Arial" panose="020B0604020202020204" pitchFamily="34" charset="0"/>
                <a:cs typeface="Arial" panose="020B0604020202020204" pitchFamily="34" charset="0"/>
              </a:rPr>
              <a:t>enero </a:t>
            </a:r>
            <a:r>
              <a:rPr lang="es-MX" sz="1200" dirty="0">
                <a:solidFill>
                  <a:schemeClr val="accent6">
                    <a:lumMod val="75000"/>
                  </a:schemeClr>
                </a:solidFill>
                <a:latin typeface="Arial" panose="020B0604020202020204" pitchFamily="34" charset="0"/>
                <a:cs typeface="Arial" panose="020B0604020202020204" pitchFamily="34" charset="0"/>
              </a:rPr>
              <a:t>de </a:t>
            </a:r>
            <a:r>
              <a:rPr lang="es-MX" sz="1200" dirty="0" smtClean="0">
                <a:solidFill>
                  <a:schemeClr val="accent6">
                    <a:lumMod val="75000"/>
                  </a:schemeClr>
                </a:solidFill>
                <a:latin typeface="Arial" panose="020B0604020202020204" pitchFamily="34" charset="0"/>
                <a:cs typeface="Arial" panose="020B0604020202020204" pitchFamily="34" charset="0"/>
              </a:rPr>
              <a:t>2019; </a:t>
            </a:r>
            <a:r>
              <a:rPr lang="es-MX" sz="1200" dirty="0">
                <a:solidFill>
                  <a:schemeClr val="accent6">
                    <a:lumMod val="75000"/>
                  </a:schemeClr>
                </a:solidFill>
                <a:latin typeface="Arial" panose="020B0604020202020204" pitchFamily="34" charset="0"/>
                <a:cs typeface="Arial" panose="020B0604020202020204" pitchFamily="34" charset="0"/>
              </a:rPr>
              <a:t>deben acudir antes del </a:t>
            </a:r>
            <a:r>
              <a:rPr lang="es-MX" sz="1200" dirty="0" smtClean="0">
                <a:solidFill>
                  <a:schemeClr val="accent6">
                    <a:lumMod val="75000"/>
                  </a:schemeClr>
                </a:solidFill>
                <a:latin typeface="Arial" panose="020B0604020202020204" pitchFamily="34" charset="0"/>
                <a:cs typeface="Arial" panose="020B0604020202020204" pitchFamily="34" charset="0"/>
              </a:rPr>
              <a:t>24 </a:t>
            </a:r>
            <a:r>
              <a:rPr lang="es-MX" sz="1200" dirty="0">
                <a:solidFill>
                  <a:schemeClr val="accent6">
                    <a:lumMod val="75000"/>
                  </a:schemeClr>
                </a:solidFill>
                <a:latin typeface="Arial" panose="020B0604020202020204" pitchFamily="34" charset="0"/>
                <a:cs typeface="Arial" panose="020B0604020202020204" pitchFamily="34" charset="0"/>
              </a:rPr>
              <a:t>de </a:t>
            </a:r>
            <a:r>
              <a:rPr lang="es-MX" sz="1200" dirty="0" smtClean="0">
                <a:solidFill>
                  <a:schemeClr val="accent6">
                    <a:lumMod val="75000"/>
                  </a:schemeClr>
                </a:solidFill>
                <a:latin typeface="Arial" panose="020B0604020202020204" pitchFamily="34" charset="0"/>
                <a:cs typeface="Arial" panose="020B0604020202020204" pitchFamily="34" charset="0"/>
              </a:rPr>
              <a:t>enero </a:t>
            </a:r>
            <a:r>
              <a:rPr lang="es-MX" sz="1200" dirty="0">
                <a:solidFill>
                  <a:schemeClr val="accent6">
                    <a:lumMod val="75000"/>
                  </a:schemeClr>
                </a:solidFill>
                <a:latin typeface="Arial" panose="020B0604020202020204" pitchFamily="34" charset="0"/>
                <a:cs typeface="Arial" panose="020B0604020202020204" pitchFamily="34" charset="0"/>
              </a:rPr>
              <a:t>con tu coordinador </a:t>
            </a:r>
            <a:r>
              <a:rPr lang="es-MX" sz="1200" dirty="0" smtClean="0">
                <a:solidFill>
                  <a:schemeClr val="accent6">
                    <a:lumMod val="75000"/>
                  </a:schemeClr>
                </a:solidFill>
                <a:latin typeface="Arial" panose="020B0604020202020204" pitchFamily="34" charset="0"/>
                <a:cs typeface="Arial" panose="020B0604020202020204" pitchFamily="34" charset="0"/>
              </a:rPr>
              <a:t>de </a:t>
            </a:r>
            <a:r>
              <a:rPr lang="es-MX" sz="1200" dirty="0">
                <a:solidFill>
                  <a:schemeClr val="accent6">
                    <a:lumMod val="75000"/>
                  </a:schemeClr>
                </a:solidFill>
                <a:latin typeface="Arial" panose="020B0604020202020204" pitchFamily="34" charset="0"/>
                <a:cs typeface="Arial" panose="020B0604020202020204" pitchFamily="34" charset="0"/>
              </a:rPr>
              <a:t>carrera para solicitar su </a:t>
            </a:r>
            <a:r>
              <a:rPr lang="es-MX" sz="1200" dirty="0" err="1">
                <a:solidFill>
                  <a:schemeClr val="accent6">
                    <a:lumMod val="75000"/>
                  </a:schemeClr>
                </a:solidFill>
                <a:latin typeface="Arial" panose="020B0604020202020204" pitchFamily="34" charset="0"/>
                <a:cs typeface="Arial" panose="020B0604020202020204" pitchFamily="34" charset="0"/>
              </a:rPr>
              <a:t>kardex</a:t>
            </a:r>
            <a:r>
              <a:rPr lang="es-MX" sz="1200" dirty="0">
                <a:solidFill>
                  <a:schemeClr val="accent6">
                    <a:lumMod val="75000"/>
                  </a:schemeClr>
                </a:solidFill>
                <a:latin typeface="Arial" panose="020B0604020202020204" pitchFamily="34" charset="0"/>
                <a:cs typeface="Arial" panose="020B0604020202020204" pitchFamily="34" charset="0"/>
              </a:rPr>
              <a:t> autorizado y posteriormente dirigirse a solicitar tu referencia bancaria en el Depto. de Recursos Financieros y realizar pago el día 24 para poderse inscribir sin problema el día 25. (En caso de realizar pago el mismo 25, su desbloqueo se </a:t>
            </a:r>
            <a:r>
              <a:rPr lang="es-MX" sz="1200" dirty="0" smtClean="0">
                <a:solidFill>
                  <a:schemeClr val="accent6">
                    <a:lumMod val="75000"/>
                  </a:schemeClr>
                </a:solidFill>
                <a:latin typeface="Arial" panose="020B0604020202020204" pitchFamily="34" charset="0"/>
                <a:cs typeface="Arial" panose="020B0604020202020204" pitchFamily="34" charset="0"/>
              </a:rPr>
              <a:t>reflejará </a:t>
            </a:r>
            <a:r>
              <a:rPr lang="es-MX" sz="1200" dirty="0">
                <a:solidFill>
                  <a:schemeClr val="accent6">
                    <a:lumMod val="75000"/>
                  </a:schemeClr>
                </a:solidFill>
                <a:latin typeface="Arial" panose="020B0604020202020204" pitchFamily="34" charset="0"/>
                <a:cs typeface="Arial" panose="020B0604020202020204" pitchFamily="34" charset="0"/>
              </a:rPr>
              <a:t>el día 28 de enero, por lo que no podrá realizar inscribir el día que le corresponde</a:t>
            </a:r>
            <a:r>
              <a:rPr lang="es-MX" sz="1200" dirty="0" smtClean="0">
                <a:solidFill>
                  <a:schemeClr val="accent6">
                    <a:lumMod val="75000"/>
                  </a:schemeClr>
                </a:solidFill>
                <a:latin typeface="Arial" panose="020B0604020202020204" pitchFamily="34" charset="0"/>
                <a:cs typeface="Arial" panose="020B0604020202020204" pitchFamily="34" charset="0"/>
              </a:rPr>
              <a:t>).</a:t>
            </a:r>
          </a:p>
          <a:p>
            <a:endParaRPr lang="es-ES" sz="1200" dirty="0">
              <a:solidFill>
                <a:schemeClr val="accent6">
                  <a:lumMod val="75000"/>
                </a:schemeClr>
              </a:solidFill>
              <a:latin typeface="Arial" panose="020B0604020202020204" pitchFamily="34" charset="0"/>
              <a:cs typeface="Arial" panose="020B0604020202020204" pitchFamily="34" charset="0"/>
            </a:endParaRPr>
          </a:p>
          <a:p>
            <a:r>
              <a:rPr lang="es-MX" sz="1200" dirty="0" smtClean="0">
                <a:solidFill>
                  <a:schemeClr val="accent6">
                    <a:lumMod val="75000"/>
                  </a:schemeClr>
                </a:solidFill>
                <a:latin typeface="Arial" panose="020B0604020202020204" pitchFamily="34" charset="0"/>
                <a:cs typeface="Arial" panose="020B0604020202020204" pitchFamily="34" charset="0"/>
              </a:rPr>
              <a:t>4</a:t>
            </a:r>
            <a:r>
              <a:rPr lang="es-MX" sz="1200" dirty="0">
                <a:solidFill>
                  <a:schemeClr val="accent6">
                    <a:lumMod val="75000"/>
                  </a:schemeClr>
                </a:solidFill>
                <a:latin typeface="Arial" panose="020B0604020202020204" pitchFamily="34" charset="0"/>
                <a:cs typeface="Arial" panose="020B0604020202020204" pitchFamily="34" charset="0"/>
              </a:rPr>
              <a:t>. Si no realizaste tu Evaluación Docente, tendrás que reinscribirte en tardías, el viernes 25 de enero de 2019. (Se recomienda pagar el día 24, ya que si realiza el pago el día 25, su desbloqueo se reflejara el día 28 por lo que no se podrá reinscribir el día 25</a:t>
            </a:r>
            <a:r>
              <a:rPr lang="es-MX" sz="1200" dirty="0" smtClean="0">
                <a:solidFill>
                  <a:schemeClr val="accent6">
                    <a:lumMod val="75000"/>
                  </a:schemeClr>
                </a:solidFill>
                <a:latin typeface="Arial" panose="020B0604020202020204" pitchFamily="34" charset="0"/>
                <a:cs typeface="Arial" panose="020B0604020202020204" pitchFamily="34" charset="0"/>
              </a:rPr>
              <a:t>).</a:t>
            </a:r>
          </a:p>
          <a:p>
            <a:endParaRPr lang="es-ES" sz="1200" dirty="0">
              <a:solidFill>
                <a:schemeClr val="accent6">
                  <a:lumMod val="75000"/>
                </a:schemeClr>
              </a:solidFill>
              <a:latin typeface="Arial" panose="020B0604020202020204" pitchFamily="34" charset="0"/>
              <a:cs typeface="Arial" panose="020B0604020202020204" pitchFamily="34" charset="0"/>
            </a:endParaRPr>
          </a:p>
          <a:p>
            <a:r>
              <a:rPr lang="es-MX" sz="1200" dirty="0" smtClean="0">
                <a:solidFill>
                  <a:schemeClr val="accent6">
                    <a:lumMod val="75000"/>
                  </a:schemeClr>
                </a:solidFill>
                <a:latin typeface="Arial" panose="020B0604020202020204" pitchFamily="34" charset="0"/>
                <a:cs typeface="Arial" panose="020B0604020202020204" pitchFamily="34" charset="0"/>
              </a:rPr>
              <a:t>5</a:t>
            </a:r>
            <a:r>
              <a:rPr lang="es-MX" sz="1200" dirty="0">
                <a:solidFill>
                  <a:schemeClr val="accent6">
                    <a:lumMod val="75000"/>
                  </a:schemeClr>
                </a:solidFill>
                <a:latin typeface="Arial" panose="020B0604020202020204" pitchFamily="34" charset="0"/>
                <a:cs typeface="Arial" panose="020B0604020202020204" pitchFamily="34" charset="0"/>
              </a:rPr>
              <a:t>. Si tienes adeudos, debes acudir al lugar que te indique el sistema de registro con al menos 48 horas antes de tu hora y fecha de reinscripción, para resolverlo y eliminar el bloqueo</a:t>
            </a:r>
            <a:r>
              <a:rPr lang="es-MX" sz="1200" dirty="0" smtClean="0">
                <a:solidFill>
                  <a:schemeClr val="accent6">
                    <a:lumMod val="75000"/>
                  </a:schemeClr>
                </a:solidFill>
                <a:latin typeface="Arial" panose="020B0604020202020204" pitchFamily="34" charset="0"/>
                <a:cs typeface="Arial" panose="020B0604020202020204" pitchFamily="34" charset="0"/>
              </a:rPr>
              <a:t>.</a:t>
            </a:r>
          </a:p>
          <a:p>
            <a:endParaRPr lang="es-ES" sz="1200" dirty="0">
              <a:solidFill>
                <a:schemeClr val="accent6">
                  <a:lumMod val="75000"/>
                </a:schemeClr>
              </a:solidFill>
              <a:latin typeface="Arial" panose="020B0604020202020204" pitchFamily="34" charset="0"/>
              <a:cs typeface="Arial" panose="020B0604020202020204" pitchFamily="34" charset="0"/>
            </a:endParaRPr>
          </a:p>
          <a:p>
            <a:r>
              <a:rPr lang="es-MX" sz="1200" dirty="0">
                <a:solidFill>
                  <a:schemeClr val="accent6">
                    <a:lumMod val="75000"/>
                  </a:schemeClr>
                </a:solidFill>
                <a:latin typeface="Arial" panose="020B0604020202020204" pitchFamily="34" charset="0"/>
                <a:cs typeface="Arial" panose="020B0604020202020204" pitchFamily="34" charset="0"/>
              </a:rPr>
              <a:t>6. </a:t>
            </a:r>
            <a:r>
              <a:rPr lang="es-MX" sz="1200" b="1" dirty="0">
                <a:solidFill>
                  <a:schemeClr val="accent6">
                    <a:lumMod val="75000"/>
                  </a:schemeClr>
                </a:solidFill>
                <a:latin typeface="Arial" panose="020B0604020202020204" pitchFamily="34" charset="0"/>
                <a:cs typeface="Arial" panose="020B0604020202020204" pitchFamily="34" charset="0"/>
              </a:rPr>
              <a:t>Estudiantes a cursar Residencias Profesionales</a:t>
            </a:r>
            <a:r>
              <a:rPr lang="es-MX" sz="1200" dirty="0">
                <a:solidFill>
                  <a:schemeClr val="accent6">
                    <a:lumMod val="75000"/>
                  </a:schemeClr>
                </a:solidFill>
                <a:latin typeface="Arial" panose="020B0604020202020204" pitchFamily="34" charset="0"/>
                <a:cs typeface="Arial" panose="020B0604020202020204" pitchFamily="34" charset="0"/>
              </a:rPr>
              <a:t> deben reinscribirse por Sistema. Recuerda la importancia de pagar como fecha límite el 25 de enero, en caso de no realizar tu pago, se te dará de baja en el ciclo escolar enero-junio 2019. </a:t>
            </a:r>
            <a:endParaRPr lang="es-MX" sz="1200" dirty="0" smtClean="0">
              <a:solidFill>
                <a:schemeClr val="accent6">
                  <a:lumMod val="75000"/>
                </a:schemeClr>
              </a:solidFill>
              <a:latin typeface="Arial" panose="020B0604020202020204" pitchFamily="34" charset="0"/>
              <a:cs typeface="Arial" panose="020B0604020202020204" pitchFamily="34" charset="0"/>
            </a:endParaRPr>
          </a:p>
          <a:p>
            <a:endParaRPr lang="es-MX" sz="1200" dirty="0" smtClean="0">
              <a:solidFill>
                <a:schemeClr val="accent6">
                  <a:lumMod val="75000"/>
                </a:schemeClr>
              </a:solidFill>
              <a:latin typeface="Arial" panose="020B0604020202020204" pitchFamily="34" charset="0"/>
              <a:cs typeface="Arial" panose="020B0604020202020204" pitchFamily="34" charset="0"/>
            </a:endParaRPr>
          </a:p>
          <a:p>
            <a:r>
              <a:rPr lang="es-MX" sz="1200" dirty="0" smtClean="0">
                <a:solidFill>
                  <a:schemeClr val="accent6">
                    <a:lumMod val="75000"/>
                  </a:schemeClr>
                </a:solidFill>
                <a:latin typeface="Arial" panose="020B0604020202020204" pitchFamily="34" charset="0"/>
                <a:cs typeface="Arial" panose="020B0604020202020204" pitchFamily="34" charset="0"/>
              </a:rPr>
              <a:t>7. </a:t>
            </a:r>
            <a:r>
              <a:rPr lang="es-ES" sz="1200" dirty="0">
                <a:solidFill>
                  <a:schemeClr val="accent6">
                    <a:lumMod val="75000"/>
                  </a:schemeClr>
                </a:solidFill>
                <a:latin typeface="Arial" panose="020B0604020202020204" pitchFamily="34" charset="0"/>
                <a:cs typeface="Arial" panose="020B0604020202020204" pitchFamily="34" charset="0"/>
              </a:rPr>
              <a:t>Si requieres factura de tu pago de inscripción, antes de ir al banco a realizar tu pago favor de acudir al Departamento de Recursos Financieros a indicar los datos de facturación y se te generará una nueva referencia bancaria</a:t>
            </a:r>
            <a:r>
              <a:rPr lang="es-ES" sz="1200" dirty="0" smtClean="0">
                <a:solidFill>
                  <a:schemeClr val="accent6">
                    <a:lumMod val="75000"/>
                  </a:schemeClr>
                </a:solidFill>
                <a:latin typeface="Arial" panose="020B0604020202020204" pitchFamily="34" charset="0"/>
                <a:cs typeface="Arial" panose="020B0604020202020204" pitchFamily="34" charset="0"/>
              </a:rPr>
              <a:t>.</a:t>
            </a:r>
          </a:p>
          <a:p>
            <a:endParaRPr lang="es-MX" sz="1200" dirty="0" smtClean="0">
              <a:solidFill>
                <a:schemeClr val="accent6">
                  <a:lumMod val="75000"/>
                </a:schemeClr>
              </a:solidFill>
              <a:latin typeface="Arial" panose="020B0604020202020204" pitchFamily="34" charset="0"/>
              <a:cs typeface="Arial" panose="020B0604020202020204" pitchFamily="34" charset="0"/>
            </a:endParaRPr>
          </a:p>
          <a:p>
            <a:r>
              <a:rPr lang="es-MX" sz="1200" dirty="0" smtClean="0">
                <a:solidFill>
                  <a:schemeClr val="accent6">
                    <a:lumMod val="75000"/>
                  </a:schemeClr>
                </a:solidFill>
                <a:latin typeface="Arial" panose="020B0604020202020204" pitchFamily="34" charset="0"/>
                <a:cs typeface="Arial" panose="020B0604020202020204" pitchFamily="34" charset="0"/>
              </a:rPr>
              <a:t>8. </a:t>
            </a:r>
            <a:r>
              <a:rPr lang="es-MX" sz="1200" dirty="0">
                <a:solidFill>
                  <a:schemeClr val="accent6">
                    <a:lumMod val="75000"/>
                  </a:schemeClr>
                </a:solidFill>
                <a:latin typeface="Arial" panose="020B0604020202020204" pitchFamily="34" charset="0"/>
                <a:cs typeface="Arial" panose="020B0604020202020204" pitchFamily="34" charset="0"/>
              </a:rPr>
              <a:t>Si no te aceptaron la referencia en el Banco, acude al Depto. de Recursos Financieros</a:t>
            </a:r>
            <a:r>
              <a:rPr lang="es-MX" sz="1200" dirty="0" smtClean="0">
                <a:solidFill>
                  <a:schemeClr val="accent6">
                    <a:lumMod val="75000"/>
                  </a:schemeClr>
                </a:solidFill>
                <a:latin typeface="Arial" panose="020B0604020202020204" pitchFamily="34" charset="0"/>
                <a:cs typeface="Arial" panose="020B0604020202020204" pitchFamily="34" charset="0"/>
              </a:rPr>
              <a:t>.</a:t>
            </a:r>
          </a:p>
          <a:p>
            <a:endParaRPr lang="es-ES" sz="1200" dirty="0">
              <a:solidFill>
                <a:schemeClr val="accent6">
                  <a:lumMod val="75000"/>
                </a:schemeClr>
              </a:solidFill>
              <a:latin typeface="Arial" panose="020B0604020202020204" pitchFamily="34" charset="0"/>
              <a:cs typeface="Arial" panose="020B0604020202020204" pitchFamily="34" charset="0"/>
            </a:endParaRPr>
          </a:p>
          <a:p>
            <a:r>
              <a:rPr lang="es-MX" sz="1200" dirty="0" smtClean="0">
                <a:solidFill>
                  <a:schemeClr val="accent6">
                    <a:lumMod val="75000"/>
                  </a:schemeClr>
                </a:solidFill>
                <a:latin typeface="Arial" panose="020B0604020202020204" pitchFamily="34" charset="0"/>
                <a:cs typeface="Arial" panose="020B0604020202020204" pitchFamily="34" charset="0"/>
              </a:rPr>
              <a:t>9. </a:t>
            </a:r>
            <a:r>
              <a:rPr lang="es-MX" sz="1200" dirty="0">
                <a:solidFill>
                  <a:schemeClr val="accent6">
                    <a:lumMod val="75000"/>
                  </a:schemeClr>
                </a:solidFill>
                <a:latin typeface="Arial" panose="020B0604020202020204" pitchFamily="34" charset="0"/>
                <a:cs typeface="Arial" panose="020B0604020202020204" pitchFamily="34" charset="0"/>
              </a:rPr>
              <a:t>Si actualizaste tu NIP, no tendrás problemas. Si no lo actualizaste, prueba con los dos últimos dígitos del año y los dos dígitos del mes de tu fecha de nacimiento. Si no te da acceso, prueba con un NIP genérico que es 3308, si continúas con el problema acude con tu coordinador de carrera</a:t>
            </a:r>
            <a:r>
              <a:rPr lang="es-MX" sz="1200" dirty="0" smtClean="0">
                <a:solidFill>
                  <a:schemeClr val="accent6">
                    <a:lumMod val="75000"/>
                  </a:schemeClr>
                </a:solidFill>
                <a:latin typeface="Arial" panose="020B0604020202020204" pitchFamily="34" charset="0"/>
                <a:cs typeface="Arial" panose="020B0604020202020204" pitchFamily="34" charset="0"/>
              </a:rPr>
              <a:t>.</a:t>
            </a:r>
          </a:p>
          <a:p>
            <a:endParaRPr lang="es-MX" sz="1200" dirty="0" smtClean="0">
              <a:solidFill>
                <a:schemeClr val="accent6">
                  <a:lumMod val="75000"/>
                </a:schemeClr>
              </a:solidFill>
              <a:latin typeface="Arial" panose="020B0604020202020204" pitchFamily="34" charset="0"/>
              <a:cs typeface="Arial" panose="020B0604020202020204" pitchFamily="34" charset="0"/>
            </a:endParaRPr>
          </a:p>
          <a:p>
            <a:r>
              <a:rPr lang="es-MX" sz="1200" dirty="0" smtClean="0">
                <a:solidFill>
                  <a:schemeClr val="accent6">
                    <a:lumMod val="75000"/>
                  </a:schemeClr>
                </a:solidFill>
                <a:latin typeface="Arial" panose="020B0604020202020204" pitchFamily="34" charset="0"/>
                <a:cs typeface="Arial" panose="020B0604020202020204" pitchFamily="34" charset="0"/>
              </a:rPr>
              <a:t>10. </a:t>
            </a:r>
            <a:r>
              <a:rPr lang="es-MX" sz="1200" dirty="0">
                <a:solidFill>
                  <a:schemeClr val="accent6">
                    <a:lumMod val="75000"/>
                  </a:schemeClr>
                </a:solidFill>
                <a:latin typeface="Arial" panose="020B0604020202020204" pitchFamily="34" charset="0"/>
                <a:cs typeface="Arial" panose="020B0604020202020204" pitchFamily="34" charset="0"/>
              </a:rPr>
              <a:t>El chat </a:t>
            </a:r>
            <a:r>
              <a:rPr lang="es-MX" sz="1200" dirty="0" smtClean="0">
                <a:solidFill>
                  <a:schemeClr val="accent6">
                    <a:lumMod val="75000"/>
                  </a:schemeClr>
                </a:solidFill>
                <a:latin typeface="Arial" panose="020B0604020202020204" pitchFamily="34" charset="0"/>
                <a:cs typeface="Arial" panose="020B0604020202020204" pitchFamily="34" charset="0"/>
              </a:rPr>
              <a:t>de </a:t>
            </a:r>
            <a:r>
              <a:rPr lang="es-MX" sz="1200" dirty="0">
                <a:solidFill>
                  <a:schemeClr val="accent6">
                    <a:lumMod val="75000"/>
                  </a:schemeClr>
                </a:solidFill>
                <a:latin typeface="Arial" panose="020B0604020202020204" pitchFamily="34" charset="0"/>
                <a:cs typeface="Arial" panose="020B0604020202020204" pitchFamily="34" charset="0"/>
              </a:rPr>
              <a:t>WhatsApp se utilizará solo para dudas de reinscripción en el horario que corresponda a cada carrera. NO </a:t>
            </a:r>
            <a:r>
              <a:rPr lang="es-MX" sz="1200" dirty="0" smtClean="0">
                <a:solidFill>
                  <a:schemeClr val="accent6">
                    <a:lumMod val="75000"/>
                  </a:schemeClr>
                </a:solidFill>
                <a:latin typeface="Arial" panose="020B0604020202020204" pitchFamily="34" charset="0"/>
                <a:cs typeface="Arial" panose="020B0604020202020204" pitchFamily="34" charset="0"/>
              </a:rPr>
              <a:t>LLAMADAS.</a:t>
            </a:r>
          </a:p>
          <a:p>
            <a:endParaRPr lang="es-ES" sz="1200" dirty="0">
              <a:solidFill>
                <a:schemeClr val="accent6">
                  <a:lumMod val="75000"/>
                </a:schemeClr>
              </a:solidFill>
              <a:latin typeface="Arial" panose="020B0604020202020204" pitchFamily="34" charset="0"/>
              <a:cs typeface="Arial" panose="020B0604020202020204" pitchFamily="34" charset="0"/>
            </a:endParaRPr>
          </a:p>
          <a:p>
            <a:r>
              <a:rPr lang="es-MX" sz="1200" dirty="0">
                <a:solidFill>
                  <a:schemeClr val="accent6">
                    <a:lumMod val="75000"/>
                  </a:schemeClr>
                </a:solidFill>
                <a:latin typeface="Arial" panose="020B0604020202020204" pitchFamily="34" charset="0"/>
                <a:cs typeface="Arial" panose="020B0604020202020204" pitchFamily="34" charset="0"/>
              </a:rPr>
              <a:t>****Para atender problemas de Reinscripción será mediante el correo asignado a cada coordinación, el cual está disponible en el archivo de pre-horarios de la carrera que te corresponda y enviar a más tardar </a:t>
            </a:r>
            <a:r>
              <a:rPr lang="es-MX" sz="1200">
                <a:solidFill>
                  <a:schemeClr val="accent6">
                    <a:lumMod val="75000"/>
                  </a:schemeClr>
                </a:solidFill>
                <a:latin typeface="Arial" panose="020B0604020202020204" pitchFamily="34" charset="0"/>
                <a:cs typeface="Arial" panose="020B0604020202020204" pitchFamily="34" charset="0"/>
              </a:rPr>
              <a:t>el </a:t>
            </a:r>
            <a:r>
              <a:rPr lang="es-MX" sz="1200" smtClean="0">
                <a:solidFill>
                  <a:schemeClr val="accent6">
                    <a:lumMod val="75000"/>
                  </a:schemeClr>
                </a:solidFill>
                <a:latin typeface="Arial" panose="020B0604020202020204" pitchFamily="34" charset="0"/>
                <a:cs typeface="Arial" panose="020B0604020202020204" pitchFamily="34" charset="0"/>
              </a:rPr>
              <a:t>lunes 28 </a:t>
            </a:r>
            <a:r>
              <a:rPr lang="es-MX" sz="1200" dirty="0">
                <a:solidFill>
                  <a:schemeClr val="accent6">
                    <a:lumMod val="75000"/>
                  </a:schemeClr>
                </a:solidFill>
                <a:latin typeface="Arial" panose="020B0604020202020204" pitchFamily="34" charset="0"/>
                <a:cs typeface="Arial" panose="020B0604020202020204" pitchFamily="34" charset="0"/>
              </a:rPr>
              <a:t>de </a:t>
            </a:r>
            <a:r>
              <a:rPr lang="es-MX" sz="1200" dirty="0" smtClean="0">
                <a:solidFill>
                  <a:schemeClr val="accent6">
                    <a:lumMod val="75000"/>
                  </a:schemeClr>
                </a:solidFill>
                <a:latin typeface="Arial" panose="020B0604020202020204" pitchFamily="34" charset="0"/>
                <a:cs typeface="Arial" panose="020B0604020202020204" pitchFamily="34" charset="0"/>
              </a:rPr>
              <a:t>enero.</a:t>
            </a:r>
            <a:endParaRPr lang="es-MX" sz="1200" dirty="0">
              <a:solidFill>
                <a:schemeClr val="accent6">
                  <a:lumMod val="75000"/>
                </a:schemeClr>
              </a:solidFill>
              <a:latin typeface="Arial" panose="020B0604020202020204" pitchFamily="34" charset="0"/>
              <a:cs typeface="Arial" panose="020B0604020202020204" pitchFamily="34" charset="0"/>
            </a:endParaRPr>
          </a:p>
        </p:txBody>
      </p:sp>
      <p:sp>
        <p:nvSpPr>
          <p:cNvPr id="2" name="CuadroTexto 1"/>
          <p:cNvSpPr txBox="1"/>
          <p:nvPr/>
        </p:nvSpPr>
        <p:spPr>
          <a:xfrm>
            <a:off x="4476206" y="261258"/>
            <a:ext cx="2692084" cy="338554"/>
          </a:xfrm>
          <a:prstGeom prst="rect">
            <a:avLst/>
          </a:prstGeom>
          <a:noFill/>
        </p:spPr>
        <p:txBody>
          <a:bodyPr wrap="none" rtlCol="0">
            <a:spAutoFit/>
          </a:bodyPr>
          <a:lstStyle/>
          <a:p>
            <a:r>
              <a:rPr lang="es-ES" sz="1600" dirty="0" smtClean="0">
                <a:solidFill>
                  <a:schemeClr val="accent2"/>
                </a:solidFill>
                <a:latin typeface="Arial Black" panose="020B0A04020102020204" pitchFamily="34" charset="0"/>
              </a:rPr>
              <a:t>NOTAS IMPORTANTES</a:t>
            </a:r>
            <a:endParaRPr lang="es-ES" sz="1600" dirty="0">
              <a:solidFill>
                <a:schemeClr val="accent2"/>
              </a:solidFill>
              <a:latin typeface="Arial Black" panose="020B0A04020102020204" pitchFamily="34" charset="0"/>
            </a:endParaRPr>
          </a:p>
        </p:txBody>
      </p:sp>
    </p:spTree>
    <p:extLst>
      <p:ext uri="{BB962C8B-B14F-4D97-AF65-F5344CB8AC3E}">
        <p14:creationId xmlns:p14="http://schemas.microsoft.com/office/powerpoint/2010/main" val="808962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17597" y="571282"/>
            <a:ext cx="10058400" cy="4050792"/>
          </a:xfrm>
        </p:spPr>
        <p:txBody>
          <a:bodyPr>
            <a:normAutofit fontScale="92500" lnSpcReduction="10000"/>
          </a:bodyPr>
          <a:lstStyle/>
          <a:p>
            <a:pPr algn="just"/>
            <a:r>
              <a:rPr lang="es-MX" sz="1400" dirty="0">
                <a:solidFill>
                  <a:schemeClr val="accent6">
                    <a:lumMod val="75000"/>
                  </a:schemeClr>
                </a:solidFill>
                <a:latin typeface="Arial" panose="020B0604020202020204" pitchFamily="34" charset="0"/>
                <a:cs typeface="Arial" panose="020B0604020202020204" pitchFamily="34" charset="0"/>
              </a:rPr>
              <a:t>11. Alumnos a 13vo. y 14vo. semestre deben de tener la autorización de comité académico, para poder reinscribirse el viernes 25 de enero. (Se recomienda pagar el día 24 de enero, ya que si pagas el día 25 tu desbloqueo se reflejara el día 28 de </a:t>
            </a:r>
            <a:r>
              <a:rPr lang="es-MX" sz="1400" dirty="0" smtClean="0">
                <a:solidFill>
                  <a:schemeClr val="accent6">
                    <a:lumMod val="75000"/>
                  </a:schemeClr>
                </a:solidFill>
                <a:latin typeface="Arial" panose="020B0604020202020204" pitchFamily="34" charset="0"/>
                <a:cs typeface="Arial" panose="020B0604020202020204" pitchFamily="34" charset="0"/>
              </a:rPr>
              <a:t>enero, es importante llevar recibo de pago original).</a:t>
            </a:r>
            <a:endParaRPr lang="es-ES" sz="1400" dirty="0">
              <a:solidFill>
                <a:schemeClr val="accent6">
                  <a:lumMod val="75000"/>
                </a:schemeClr>
              </a:solidFill>
              <a:latin typeface="Arial" panose="020B0604020202020204" pitchFamily="34" charset="0"/>
              <a:cs typeface="Arial" panose="020B0604020202020204" pitchFamily="34" charset="0"/>
            </a:endParaRPr>
          </a:p>
          <a:p>
            <a:r>
              <a:rPr lang="es-MX" sz="1400" dirty="0">
                <a:solidFill>
                  <a:schemeClr val="accent6">
                    <a:lumMod val="75000"/>
                  </a:schemeClr>
                </a:solidFill>
                <a:latin typeface="Arial" panose="020B0604020202020204" pitchFamily="34" charset="0"/>
                <a:cs typeface="Arial" panose="020B0604020202020204" pitchFamily="34" charset="0"/>
              </a:rPr>
              <a:t>12. Si tienes problemas de semestre, promedio, calificaciones no registradas, una vez que hayas solucionado tu problema en Servicios Escolares favor de comunicarte con tu coordinador de carrera. </a:t>
            </a:r>
            <a:endParaRPr lang="es-MX" sz="1400" dirty="0" smtClean="0">
              <a:solidFill>
                <a:schemeClr val="accent6">
                  <a:lumMod val="75000"/>
                </a:schemeClr>
              </a:solidFill>
              <a:latin typeface="Arial" panose="020B0604020202020204" pitchFamily="34" charset="0"/>
              <a:cs typeface="Arial" panose="020B0604020202020204" pitchFamily="34" charset="0"/>
            </a:endParaRPr>
          </a:p>
          <a:p>
            <a:r>
              <a:rPr lang="es-MX" sz="1400" dirty="0" smtClean="0">
                <a:solidFill>
                  <a:schemeClr val="accent6">
                    <a:lumMod val="75000"/>
                  </a:schemeClr>
                </a:solidFill>
                <a:latin typeface="Arial" panose="020B0604020202020204" pitchFamily="34" charset="0"/>
                <a:cs typeface="Arial" panose="020B0604020202020204" pitchFamily="34" charset="0"/>
              </a:rPr>
              <a:t>13. No se permite el empalme de materias.</a:t>
            </a:r>
          </a:p>
          <a:p>
            <a:r>
              <a:rPr lang="es-MX" sz="1400" dirty="0" smtClean="0">
                <a:solidFill>
                  <a:schemeClr val="accent6">
                    <a:lumMod val="75000"/>
                  </a:schemeClr>
                </a:solidFill>
                <a:latin typeface="Arial" panose="020B0604020202020204" pitchFamily="34" charset="0"/>
                <a:cs typeface="Arial" panose="020B0604020202020204" pitchFamily="34" charset="0"/>
              </a:rPr>
              <a:t>14. La carga de materias es máximo 36 créditos y la mínima de 20 créditos, o en su caso 2 especiales (únicamente). Los especiales y materias de repetición son PRIORIDAD. (No se pueden dar de baja)</a:t>
            </a:r>
          </a:p>
          <a:p>
            <a:r>
              <a:rPr lang="es-MX" sz="1400" dirty="0" smtClean="0">
                <a:solidFill>
                  <a:schemeClr val="accent6">
                    <a:lumMod val="75000"/>
                  </a:schemeClr>
                </a:solidFill>
                <a:latin typeface="Arial" panose="020B0604020202020204" pitchFamily="34" charset="0"/>
                <a:cs typeface="Arial" panose="020B0604020202020204" pitchFamily="34" charset="0"/>
              </a:rPr>
              <a:t>15. No se pueden inscribir en materias que </a:t>
            </a:r>
            <a:r>
              <a:rPr lang="es-MX" sz="1400" dirty="0" err="1" smtClean="0">
                <a:solidFill>
                  <a:schemeClr val="accent6">
                    <a:lumMod val="75000"/>
                  </a:schemeClr>
                </a:solidFill>
                <a:latin typeface="Arial" panose="020B0604020202020204" pitchFamily="34" charset="0"/>
                <a:cs typeface="Arial" panose="020B0604020202020204" pitchFamily="34" charset="0"/>
              </a:rPr>
              <a:t>exigan</a:t>
            </a:r>
            <a:r>
              <a:rPr lang="es-MX" sz="1400" dirty="0" smtClean="0">
                <a:solidFill>
                  <a:schemeClr val="accent6">
                    <a:lumMod val="75000"/>
                  </a:schemeClr>
                </a:solidFill>
                <a:latin typeface="Arial" panose="020B0604020202020204" pitchFamily="34" charset="0"/>
                <a:cs typeface="Arial" panose="020B0604020202020204" pitchFamily="34" charset="0"/>
              </a:rPr>
              <a:t> prerrequisito sin tenerlo acreditado.</a:t>
            </a:r>
          </a:p>
          <a:p>
            <a:r>
              <a:rPr lang="es-MX" sz="1400" dirty="0" smtClean="0">
                <a:solidFill>
                  <a:schemeClr val="accent6">
                    <a:lumMod val="75000"/>
                  </a:schemeClr>
                </a:solidFill>
                <a:latin typeface="Arial" panose="020B0604020202020204" pitchFamily="34" charset="0"/>
                <a:cs typeface="Arial" panose="020B0604020202020204" pitchFamily="34" charset="0"/>
              </a:rPr>
              <a:t>16. Si no pueden seleccionar una materia o un grupo, significa que esta cerrado. Intenta en otro grupo que no se te empalme.</a:t>
            </a:r>
          </a:p>
          <a:p>
            <a:r>
              <a:rPr lang="es-MX" sz="1400" dirty="0" smtClean="0">
                <a:solidFill>
                  <a:schemeClr val="accent6">
                    <a:lumMod val="75000"/>
                  </a:schemeClr>
                </a:solidFill>
                <a:latin typeface="Arial" panose="020B0604020202020204" pitchFamily="34" charset="0"/>
                <a:cs typeface="Arial" panose="020B0604020202020204" pitchFamily="34" charset="0"/>
              </a:rPr>
              <a:t>17. Las inscripciones inician con los alumnos de mayor promedio o que no tengan adeudo. Tenlo en cuenta y genera varias posibilidades de horarios que se te acomoden de forma práctica.</a:t>
            </a:r>
          </a:p>
          <a:p>
            <a:r>
              <a:rPr lang="es-MX" sz="1400" dirty="0" smtClean="0">
                <a:solidFill>
                  <a:schemeClr val="accent6">
                    <a:lumMod val="75000"/>
                  </a:schemeClr>
                </a:solidFill>
                <a:latin typeface="Arial" panose="020B0604020202020204" pitchFamily="34" charset="0"/>
                <a:cs typeface="Arial" panose="020B0604020202020204" pitchFamily="34" charset="0"/>
              </a:rPr>
              <a:t>18. Si te encuentras laborando, verifica que las materias no se empalmen con tu horario laboral.</a:t>
            </a:r>
          </a:p>
          <a:p>
            <a:endParaRPr lang="es-MX" sz="1400" dirty="0">
              <a:solidFill>
                <a:schemeClr val="accent6">
                  <a:lumMod val="75000"/>
                </a:schemeClr>
              </a:solidFill>
              <a:latin typeface="Arial" panose="020B0604020202020204" pitchFamily="34" charset="0"/>
              <a:cs typeface="Arial" panose="020B0604020202020204" pitchFamily="34" charset="0"/>
            </a:endParaRPr>
          </a:p>
          <a:p>
            <a:pPr algn="ctr"/>
            <a:r>
              <a:rPr lang="es-MX" sz="1400" b="1" dirty="0" smtClean="0">
                <a:solidFill>
                  <a:schemeClr val="accent6">
                    <a:lumMod val="75000"/>
                  </a:schemeClr>
                </a:solidFill>
                <a:latin typeface="Arial" panose="020B0604020202020204" pitchFamily="34" charset="0"/>
                <a:cs typeface="Arial" panose="020B0604020202020204" pitchFamily="34" charset="0"/>
              </a:rPr>
              <a:t>LA ELECCIÓN DE TUS MATERIAS ES TU RESPONSABILIDAD. </a:t>
            </a:r>
          </a:p>
          <a:p>
            <a:endParaRPr lang="es-ES" sz="1400" dirty="0">
              <a:latin typeface="Arial" panose="020B060402020202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3246378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10291482" y="1"/>
            <a:ext cx="1900518" cy="1900518"/>
          </a:xfrm>
          <a:prstGeom prst="rect">
            <a:avLst/>
          </a:prstGeom>
        </p:spPr>
      </p:pic>
      <p:sp>
        <p:nvSpPr>
          <p:cNvPr id="2" name="CuadroTexto 1"/>
          <p:cNvSpPr txBox="1"/>
          <p:nvPr/>
        </p:nvSpPr>
        <p:spPr>
          <a:xfrm>
            <a:off x="3421187" y="4857504"/>
            <a:ext cx="6872344" cy="1569660"/>
          </a:xfrm>
          <a:prstGeom prst="rect">
            <a:avLst/>
          </a:prstGeom>
          <a:noFill/>
        </p:spPr>
        <p:txBody>
          <a:bodyPr wrap="square" rtlCol="0">
            <a:spAutoFit/>
          </a:bodyPr>
          <a:lstStyle/>
          <a:p>
            <a:pPr algn="just"/>
            <a:r>
              <a:rPr lang="es-MX" sz="1600" dirty="0" smtClean="0">
                <a:solidFill>
                  <a:srgbClr val="00863D"/>
                </a:solidFill>
                <a:latin typeface="Arial" panose="020B0604020202020204" pitchFamily="34" charset="0"/>
                <a:cs typeface="Arial" panose="020B0604020202020204" pitchFamily="34" charset="0"/>
              </a:rPr>
              <a:t>Estos número telefónicos de WhatsApp, </a:t>
            </a:r>
            <a:r>
              <a:rPr lang="es-MX" sz="1600" b="1" u="sng" dirty="0" smtClean="0">
                <a:solidFill>
                  <a:srgbClr val="00863D"/>
                </a:solidFill>
                <a:latin typeface="Arial" panose="020B0604020202020204" pitchFamily="34" charset="0"/>
                <a:cs typeface="Arial" panose="020B0604020202020204" pitchFamily="34" charset="0"/>
              </a:rPr>
              <a:t>se habilitan únicamente el día de la reinscripción</a:t>
            </a:r>
            <a:r>
              <a:rPr lang="es-MX" sz="1600" dirty="0" smtClean="0">
                <a:solidFill>
                  <a:srgbClr val="00863D"/>
                </a:solidFill>
                <a:latin typeface="Arial" panose="020B0604020202020204" pitchFamily="34" charset="0"/>
                <a:cs typeface="Arial" panose="020B0604020202020204" pitchFamily="34" charset="0"/>
              </a:rPr>
              <a:t> por si tienes algún problema al momento de seleccionar tu horario, asesores estarán en línea para ayudarte a resolver tus dudas. (después de seleccionar tu horario, si tienes algún problema o duda, debes mandar un correo electrónico directamente a tu coordinador de carrera, a mas tardar el 25 de enero).</a:t>
            </a:r>
            <a:endParaRPr lang="es-MX" sz="1600" dirty="0">
              <a:solidFill>
                <a:srgbClr val="00863D"/>
              </a:solidFill>
              <a:latin typeface="Arial" panose="020B0604020202020204" pitchFamily="34" charset="0"/>
              <a:cs typeface="Arial" panose="020B0604020202020204" pitchFamily="34" charset="0"/>
            </a:endParaRPr>
          </a:p>
        </p:txBody>
      </p:sp>
      <p:sp>
        <p:nvSpPr>
          <p:cNvPr id="4" name="CuadroTexto 3"/>
          <p:cNvSpPr txBox="1"/>
          <p:nvPr/>
        </p:nvSpPr>
        <p:spPr>
          <a:xfrm>
            <a:off x="1251472" y="267915"/>
            <a:ext cx="7937352" cy="923330"/>
          </a:xfrm>
          <a:prstGeom prst="rect">
            <a:avLst/>
          </a:prstGeom>
          <a:noFill/>
        </p:spPr>
        <p:txBody>
          <a:bodyPr wrap="square" rtlCol="0">
            <a:spAutoFit/>
          </a:bodyPr>
          <a:lstStyle/>
          <a:p>
            <a:pPr algn="just"/>
            <a:r>
              <a:rPr lang="es-ES" dirty="0" smtClean="0">
                <a:solidFill>
                  <a:srgbClr val="C00000"/>
                </a:solidFill>
                <a:latin typeface="Arial Rounded MT Bold" panose="020F0704030504030204" pitchFamily="34" charset="0"/>
                <a:cs typeface="Arial" panose="020B0604020202020204" pitchFamily="34" charset="0"/>
              </a:rPr>
              <a:t>SI TIENES DUDAS O ALGUN PROBLEMA EN TU PROCESO DE INSCRIPCIÓN, ESTAMOS PARA APOYARTE….COMUNICATE CON ALGUN ASESOR A TRAVÉS DE WHATSAPP.</a:t>
            </a:r>
            <a:endParaRPr lang="es-ES" dirty="0">
              <a:solidFill>
                <a:srgbClr val="C00000"/>
              </a:solidFill>
              <a:latin typeface="Arial Rounded MT Bold" panose="020F0704030504030204" pitchFamily="34" charset="0"/>
              <a:cs typeface="Arial" panose="020B0604020202020204" pitchFamily="34" charset="0"/>
            </a:endParaRPr>
          </a:p>
        </p:txBody>
      </p:sp>
      <p:pic>
        <p:nvPicPr>
          <p:cNvPr id="5" name="Imagen 4"/>
          <p:cNvPicPr>
            <a:picLocks noChangeAspect="1"/>
          </p:cNvPicPr>
          <p:nvPr/>
        </p:nvPicPr>
        <p:blipFill>
          <a:blip r:embed="rId4"/>
          <a:stretch>
            <a:fillRect/>
          </a:stretch>
        </p:blipFill>
        <p:spPr>
          <a:xfrm>
            <a:off x="213472" y="4217895"/>
            <a:ext cx="2495550" cy="1828800"/>
          </a:xfrm>
          <a:prstGeom prst="rect">
            <a:avLst/>
          </a:prstGeom>
        </p:spPr>
      </p:pic>
      <p:sp>
        <p:nvSpPr>
          <p:cNvPr id="11" name="CuadroTexto 10"/>
          <p:cNvSpPr txBox="1"/>
          <p:nvPr/>
        </p:nvSpPr>
        <p:spPr>
          <a:xfrm>
            <a:off x="1754777" y="1185903"/>
            <a:ext cx="5821680" cy="584775"/>
          </a:xfrm>
          <a:prstGeom prst="rect">
            <a:avLst/>
          </a:prstGeom>
          <a:noFill/>
        </p:spPr>
        <p:txBody>
          <a:bodyPr wrap="square" rtlCol="0">
            <a:spAutoFit/>
          </a:bodyPr>
          <a:lstStyle/>
          <a:p>
            <a:pPr algn="ctr"/>
            <a:r>
              <a:rPr lang="es-MX" sz="1600" b="1" dirty="0">
                <a:solidFill>
                  <a:srgbClr val="0070C0"/>
                </a:solidFill>
              </a:rPr>
              <a:t>Números de WhatsApp para atención en CHAT</a:t>
            </a:r>
            <a:r>
              <a:rPr lang="es-MX" sz="1600" b="1" dirty="0" smtClean="0">
                <a:solidFill>
                  <a:srgbClr val="0070C0"/>
                </a:solidFill>
              </a:rPr>
              <a:t>,,,</a:t>
            </a:r>
          </a:p>
          <a:p>
            <a:pPr algn="ctr"/>
            <a:r>
              <a:rPr lang="es-MX" sz="1600" b="1" dirty="0" smtClean="0">
                <a:solidFill>
                  <a:srgbClr val="0070C0"/>
                </a:solidFill>
              </a:rPr>
              <a:t>NO </a:t>
            </a:r>
            <a:r>
              <a:rPr lang="es-MX" sz="1600" b="1" dirty="0">
                <a:solidFill>
                  <a:srgbClr val="0070C0"/>
                </a:solidFill>
              </a:rPr>
              <a:t>LLAMADAS</a:t>
            </a:r>
            <a:endParaRPr lang="es-ES" sz="1600" b="1" dirty="0">
              <a:solidFill>
                <a:srgbClr val="0070C0"/>
              </a:solidFill>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4090983721"/>
              </p:ext>
            </p:extLst>
          </p:nvPr>
        </p:nvGraphicFramePr>
        <p:xfrm>
          <a:off x="1772512" y="1857512"/>
          <a:ext cx="5856196" cy="2427287"/>
        </p:xfrm>
        <a:graphic>
          <a:graphicData uri="http://schemas.openxmlformats.org/presentationml/2006/ole">
            <mc:AlternateContent xmlns:mc="http://schemas.openxmlformats.org/markup-compatibility/2006">
              <mc:Choice xmlns:v="urn:schemas-microsoft-com:vml" Requires="v">
                <p:oleObj spid="_x0000_s1032" name="Documento" r:id="rId5" imgW="5544943" imgH="2427563" progId="Word.Document.12">
                  <p:embed/>
                </p:oleObj>
              </mc:Choice>
              <mc:Fallback>
                <p:oleObj name="Documento" r:id="rId5" imgW="5544943" imgH="2427563" progId="Word.Document.12">
                  <p:embed/>
                  <p:pic>
                    <p:nvPicPr>
                      <p:cNvPr id="0" name=""/>
                      <p:cNvPicPr/>
                      <p:nvPr/>
                    </p:nvPicPr>
                    <p:blipFill>
                      <a:blip r:embed="rId6"/>
                      <a:stretch>
                        <a:fillRect/>
                      </a:stretch>
                    </p:blipFill>
                    <p:spPr>
                      <a:xfrm>
                        <a:off x="1772512" y="1857512"/>
                        <a:ext cx="5856196" cy="2427287"/>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2664333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240792"/>
            <a:ext cx="10058400" cy="1609344"/>
          </a:xfrm>
        </p:spPr>
        <p:txBody>
          <a:bodyPr>
            <a:normAutofit fontScale="90000"/>
          </a:bodyPr>
          <a:lstStyle/>
          <a:p>
            <a:r>
              <a:rPr lang="es-MX" sz="4000" dirty="0" smtClean="0"/>
              <a:t>1.- Entrar a la página q8.ith.mx y dar </a:t>
            </a:r>
            <a:r>
              <a:rPr lang="es-MX" sz="4000" dirty="0" err="1" smtClean="0"/>
              <a:t>clik</a:t>
            </a:r>
            <a:r>
              <a:rPr lang="es-MX" sz="4000" dirty="0" smtClean="0"/>
              <a:t> en Alumnos </a:t>
            </a:r>
            <a:br>
              <a:rPr lang="es-MX" sz="4000" dirty="0" smtClean="0"/>
            </a:br>
            <a:endParaRPr lang="es-MX" sz="4000" dirty="0"/>
          </a:p>
        </p:txBody>
      </p:sp>
      <p:pic>
        <p:nvPicPr>
          <p:cNvPr id="12" name="Imagen 11"/>
          <p:cNvPicPr>
            <a:picLocks noChangeAspect="1"/>
          </p:cNvPicPr>
          <p:nvPr/>
        </p:nvPicPr>
        <p:blipFill>
          <a:blip r:embed="rId2"/>
          <a:stretch>
            <a:fillRect/>
          </a:stretch>
        </p:blipFill>
        <p:spPr>
          <a:xfrm>
            <a:off x="494462" y="1215613"/>
            <a:ext cx="11456880" cy="5088368"/>
          </a:xfrm>
          <a:prstGeom prst="rect">
            <a:avLst/>
          </a:prstGeom>
        </p:spPr>
      </p:pic>
      <p:cxnSp>
        <p:nvCxnSpPr>
          <p:cNvPr id="16" name="Conector recto de flecha 15"/>
          <p:cNvCxnSpPr/>
          <p:nvPr/>
        </p:nvCxnSpPr>
        <p:spPr>
          <a:xfrm flipH="1">
            <a:off x="6938682" y="2657139"/>
            <a:ext cx="774551" cy="58091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337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Recomendaciones:</a:t>
            </a:r>
            <a:endParaRPr lang="es-MX" dirty="0"/>
          </a:p>
        </p:txBody>
      </p:sp>
      <p:sp>
        <p:nvSpPr>
          <p:cNvPr id="4" name="Marcador de contenido 3"/>
          <p:cNvSpPr>
            <a:spLocks noGrp="1"/>
          </p:cNvSpPr>
          <p:nvPr>
            <p:ph idx="1"/>
          </p:nvPr>
        </p:nvSpPr>
        <p:spPr/>
        <p:txBody>
          <a:bodyPr/>
          <a:lstStyle/>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marL="0" indent="0">
              <a:buNone/>
            </a:pPr>
            <a:endParaRPr lang="en-US" dirty="0" smtClean="0"/>
          </a:p>
        </p:txBody>
      </p:sp>
      <p:graphicFrame>
        <p:nvGraphicFramePr>
          <p:cNvPr id="7" name="Diagrama 6"/>
          <p:cNvGraphicFramePr/>
          <p:nvPr>
            <p:extLst>
              <p:ext uri="{D42A27DB-BD31-4B8C-83A1-F6EECF244321}">
                <p14:modId xmlns:p14="http://schemas.microsoft.com/office/powerpoint/2010/main" val="1700721537"/>
              </p:ext>
            </p:extLst>
          </p:nvPr>
        </p:nvGraphicFramePr>
        <p:xfrm>
          <a:off x="1097281" y="1845734"/>
          <a:ext cx="10144460" cy="4037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7743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smtClean="0"/>
              <a:t>2.- Página de inicio del sistema de inscripciones</a:t>
            </a:r>
            <a:endParaRPr lang="es-MX" sz="3600"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9178"/>
          <a:stretch/>
        </p:blipFill>
        <p:spPr bwMode="auto">
          <a:xfrm>
            <a:off x="3732904" y="2721467"/>
            <a:ext cx="3964137" cy="252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337072" y="2624647"/>
            <a:ext cx="3008555" cy="1151597"/>
          </a:xfrm>
          <a:prstGeom prst="rect">
            <a:avLst/>
          </a:prstGeom>
        </p:spPr>
        <p:txBody>
          <a:bodyPr wrap="square">
            <a:spAutoFit/>
          </a:bodyPr>
          <a:lstStyle/>
          <a:p>
            <a:pPr marL="742950" algn="just">
              <a:spcAft>
                <a:spcPts val="0"/>
              </a:spcAft>
            </a:pPr>
            <a:r>
              <a:rPr lang="es-MX" spc="195" dirty="0" smtClean="0">
                <a:latin typeface="Times New Roman" panose="02020603050405020304" pitchFamily="18" charset="0"/>
                <a:ea typeface="Times New Roman" panose="02020603050405020304" pitchFamily="18" charset="0"/>
              </a:rPr>
              <a:t> </a:t>
            </a:r>
            <a:r>
              <a:rPr lang="es-MX" dirty="0" smtClean="0">
                <a:latin typeface="Calibri" panose="020F0502020204030204" pitchFamily="34" charset="0"/>
                <a:ea typeface="Calibri" panose="020F0502020204030204" pitchFamily="34" charset="0"/>
                <a:cs typeface="Calibri" panose="020F0502020204030204" pitchFamily="34" charset="0"/>
              </a:rPr>
              <a:t>El</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c</a:t>
            </a:r>
            <a:r>
              <a:rPr lang="es-MX" spc="-10" dirty="0" smtClean="0">
                <a:latin typeface="Calibri" panose="020F0502020204030204" pitchFamily="34" charset="0"/>
                <a:ea typeface="Calibri" panose="020F0502020204030204" pitchFamily="34" charset="0"/>
                <a:cs typeface="Calibri" panose="020F0502020204030204" pitchFamily="34" charset="0"/>
              </a:rPr>
              <a:t>a</a:t>
            </a:r>
            <a:r>
              <a:rPr lang="es-MX" spc="10" dirty="0" smtClean="0">
                <a:latin typeface="Calibri" panose="020F0502020204030204" pitchFamily="34" charset="0"/>
                <a:ea typeface="Calibri" panose="020F0502020204030204" pitchFamily="34" charset="0"/>
                <a:cs typeface="Calibri" panose="020F0502020204030204" pitchFamily="34" charset="0"/>
              </a:rPr>
              <a:t>m</a:t>
            </a:r>
            <a:r>
              <a:rPr lang="es-MX" dirty="0" smtClean="0">
                <a:latin typeface="Calibri" panose="020F0502020204030204" pitchFamily="34" charset="0"/>
                <a:ea typeface="Calibri" panose="020F0502020204030204" pitchFamily="34" charset="0"/>
                <a:cs typeface="Calibri" panose="020F0502020204030204" pitchFamily="34" charset="0"/>
              </a:rPr>
              <a:t>po</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usuar</a:t>
            </a:r>
            <a:r>
              <a:rPr lang="es-MX" spc="-10" dirty="0" smtClean="0">
                <a:latin typeface="Calibri" panose="020F0502020204030204" pitchFamily="34" charset="0"/>
                <a:ea typeface="Calibri" panose="020F0502020204030204" pitchFamily="34" charset="0"/>
                <a:cs typeface="Calibri" panose="020F0502020204030204" pitchFamily="34" charset="0"/>
              </a:rPr>
              <a:t>i</a:t>
            </a:r>
            <a:r>
              <a:rPr lang="es-MX" dirty="0" smtClean="0">
                <a:latin typeface="Calibri" panose="020F0502020204030204" pitchFamily="34" charset="0"/>
                <a:ea typeface="Calibri" panose="020F0502020204030204" pitchFamily="34" charset="0"/>
                <a:cs typeface="Calibri" panose="020F0502020204030204" pitchFamily="34" charset="0"/>
              </a:rPr>
              <a:t>o </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s</a:t>
            </a:r>
            <a:r>
              <a:rPr lang="es-MX" spc="5" dirty="0" smtClean="0">
                <a:latin typeface="Calibri" panose="020F0502020204030204" pitchFamily="34" charset="0"/>
                <a:ea typeface="Calibri" panose="020F0502020204030204" pitchFamily="34" charset="0"/>
                <a:cs typeface="Calibri" panose="020F0502020204030204" pitchFamily="34" charset="0"/>
              </a:rPr>
              <a:t> e</a:t>
            </a:r>
            <a:r>
              <a:rPr lang="es-MX" dirty="0" smtClean="0">
                <a:latin typeface="Calibri" panose="020F0502020204030204" pitchFamily="34" charset="0"/>
                <a:ea typeface="Calibri" panose="020F0502020204030204" pitchFamily="34" charset="0"/>
                <a:cs typeface="Calibri" panose="020F0502020204030204" pitchFamily="34" charset="0"/>
              </a:rPr>
              <a:t>l</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nú</a:t>
            </a:r>
            <a:r>
              <a:rPr lang="es-MX" spc="-5" dirty="0" smtClean="0">
                <a:latin typeface="Calibri" panose="020F0502020204030204" pitchFamily="34" charset="0"/>
                <a:ea typeface="Calibri" panose="020F0502020204030204" pitchFamily="34" charset="0"/>
                <a:cs typeface="Calibri" panose="020F0502020204030204" pitchFamily="34" charset="0"/>
              </a:rPr>
              <a:t>m</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ro</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spc="-15" dirty="0" smtClean="0">
                <a:latin typeface="Calibri" panose="020F0502020204030204" pitchFamily="34" charset="0"/>
                <a:ea typeface="Calibri" panose="020F0502020204030204" pitchFamily="34" charset="0"/>
                <a:cs typeface="Calibri" panose="020F0502020204030204" pitchFamily="34" charset="0"/>
              </a:rPr>
              <a:t>d</a:t>
            </a:r>
            <a:r>
              <a:rPr lang="es-MX" dirty="0" smtClean="0">
                <a:latin typeface="Calibri" panose="020F0502020204030204" pitchFamily="34" charset="0"/>
                <a:ea typeface="Calibri" panose="020F0502020204030204" pitchFamily="34" charset="0"/>
                <a:cs typeface="Calibri" panose="020F0502020204030204" pitchFamily="34" charset="0"/>
              </a:rPr>
              <a:t>e</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spc="-10" dirty="0" smtClean="0">
                <a:latin typeface="Calibri" panose="020F0502020204030204" pitchFamily="34" charset="0"/>
                <a:ea typeface="Calibri" panose="020F0502020204030204" pitchFamily="34" charset="0"/>
                <a:cs typeface="Calibri" panose="020F0502020204030204" pitchFamily="34" charset="0"/>
              </a:rPr>
              <a:t>c</a:t>
            </a:r>
            <a:r>
              <a:rPr lang="es-MX" spc="5" dirty="0" smtClean="0">
                <a:latin typeface="Calibri" panose="020F0502020204030204" pitchFamily="34" charset="0"/>
                <a:ea typeface="Calibri" panose="020F0502020204030204" pitchFamily="34" charset="0"/>
                <a:cs typeface="Calibri" panose="020F0502020204030204" pitchFamily="34" charset="0"/>
              </a:rPr>
              <a:t>o</a:t>
            </a:r>
            <a:r>
              <a:rPr lang="es-MX" dirty="0" smtClean="0">
                <a:latin typeface="Calibri" panose="020F0502020204030204" pitchFamily="34" charset="0"/>
                <a:ea typeface="Calibri" panose="020F0502020204030204" pitchFamily="34" charset="0"/>
                <a:cs typeface="Calibri" panose="020F0502020204030204" pitchFamily="34" charset="0"/>
              </a:rPr>
              <a:t>nt</a:t>
            </a:r>
            <a:r>
              <a:rPr lang="es-MX" spc="-10" dirty="0" smtClean="0">
                <a:latin typeface="Calibri" panose="020F0502020204030204" pitchFamily="34" charset="0"/>
                <a:ea typeface="Calibri" panose="020F0502020204030204" pitchFamily="34" charset="0"/>
                <a:cs typeface="Calibri" panose="020F0502020204030204" pitchFamily="34" charset="0"/>
              </a:rPr>
              <a:t>r</a:t>
            </a:r>
            <a:r>
              <a:rPr lang="es-MX" spc="5" dirty="0" smtClean="0">
                <a:latin typeface="Calibri" panose="020F0502020204030204" pitchFamily="34" charset="0"/>
                <a:ea typeface="Calibri" panose="020F0502020204030204" pitchFamily="34" charset="0"/>
                <a:cs typeface="Calibri" panose="020F0502020204030204" pitchFamily="34" charset="0"/>
              </a:rPr>
              <a:t>o</a:t>
            </a:r>
            <a:r>
              <a:rPr lang="es-MX" dirty="0" smtClean="0">
                <a:latin typeface="Calibri" panose="020F0502020204030204" pitchFamily="34" charset="0"/>
                <a:ea typeface="Calibri" panose="020F0502020204030204" pitchFamily="34" charset="0"/>
                <a:cs typeface="Calibri" panose="020F0502020204030204" pitchFamily="34" charset="0"/>
              </a:rPr>
              <a:t>l</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d</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l</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al</a:t>
            </a:r>
            <a:r>
              <a:rPr lang="es-MX" spc="-15" dirty="0" smtClean="0">
                <a:latin typeface="Calibri" panose="020F0502020204030204" pitchFamily="34" charset="0"/>
                <a:ea typeface="Calibri" panose="020F0502020204030204" pitchFamily="34" charset="0"/>
                <a:cs typeface="Calibri" panose="020F0502020204030204" pitchFamily="34" charset="0"/>
              </a:rPr>
              <a:t>u</a:t>
            </a:r>
            <a:r>
              <a:rPr lang="es-MX" spc="10" dirty="0" smtClean="0">
                <a:latin typeface="Calibri" panose="020F0502020204030204" pitchFamily="34" charset="0"/>
                <a:ea typeface="Calibri" panose="020F0502020204030204" pitchFamily="34" charset="0"/>
                <a:cs typeface="Calibri" panose="020F0502020204030204" pitchFamily="34" charset="0"/>
              </a:rPr>
              <a:t>m</a:t>
            </a:r>
            <a:r>
              <a:rPr lang="es-MX" dirty="0" smtClean="0">
                <a:latin typeface="Calibri" panose="020F0502020204030204" pitchFamily="34" charset="0"/>
                <a:ea typeface="Calibri" panose="020F0502020204030204" pitchFamily="34" charset="0"/>
                <a:cs typeface="Calibri" panose="020F0502020204030204" pitchFamily="34" charset="0"/>
              </a:rPr>
              <a:t>n</a:t>
            </a:r>
            <a:r>
              <a:rPr lang="es-MX" spc="5" dirty="0" smtClean="0">
                <a:latin typeface="Calibri" panose="020F0502020204030204" pitchFamily="34" charset="0"/>
                <a:ea typeface="Calibri" panose="020F0502020204030204" pitchFamily="34" charset="0"/>
                <a:cs typeface="Calibri" panose="020F0502020204030204" pitchFamily="34" charset="0"/>
              </a:rPr>
              <a:t>o</a:t>
            </a:r>
            <a:r>
              <a:rPr lang="es-MX" dirty="0" smtClean="0">
                <a:latin typeface="Calibri" panose="020F0502020204030204" pitchFamily="34" charset="0"/>
                <a:ea typeface="Calibri" panose="020F0502020204030204" pitchFamily="34" charset="0"/>
                <a:cs typeface="Calibri" panose="020F0502020204030204" pitchFamily="34" charset="0"/>
              </a:rPr>
              <a:t>.</a:t>
            </a:r>
            <a:endParaRPr lang="es-MX" sz="1400" dirty="0" smtClean="0">
              <a:latin typeface="Times New Roman" panose="02020603050405020304" pitchFamily="18" charset="0"/>
              <a:ea typeface="Times New Roman" panose="02020603050405020304" pitchFamily="18" charset="0"/>
            </a:endParaRPr>
          </a:p>
          <a:p>
            <a:pPr marL="742950">
              <a:spcBef>
                <a:spcPts val="110"/>
              </a:spcBef>
              <a:spcAft>
                <a:spcPts val="0"/>
              </a:spcAft>
            </a:pPr>
            <a:endParaRPr lang="es-MX" sz="1400" dirty="0">
              <a:effectLst/>
              <a:latin typeface="Times New Roman" panose="02020603050405020304" pitchFamily="18" charset="0"/>
              <a:ea typeface="Times New Roman" panose="02020603050405020304" pitchFamily="18" charset="0"/>
            </a:endParaRPr>
          </a:p>
        </p:txBody>
      </p:sp>
      <p:sp>
        <p:nvSpPr>
          <p:cNvPr id="5" name="Rectángulo 4"/>
          <p:cNvSpPr/>
          <p:nvPr/>
        </p:nvSpPr>
        <p:spPr>
          <a:xfrm>
            <a:off x="8423237" y="4137219"/>
            <a:ext cx="2440241" cy="923330"/>
          </a:xfrm>
          <a:prstGeom prst="rect">
            <a:avLst/>
          </a:prstGeom>
        </p:spPr>
        <p:txBody>
          <a:bodyPr wrap="square">
            <a:spAutoFit/>
          </a:bodyPr>
          <a:lstStyle/>
          <a:p>
            <a:pPr algn="just"/>
            <a:r>
              <a:rPr lang="es-MX" dirty="0" smtClean="0">
                <a:latin typeface="Calibri" panose="020F0502020204030204" pitchFamily="34" charset="0"/>
                <a:ea typeface="Calibri" panose="020F0502020204030204" pitchFamily="34" charset="0"/>
                <a:cs typeface="Calibri" panose="020F0502020204030204" pitchFamily="34" charset="0"/>
              </a:rPr>
              <a:t>El</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c</a:t>
            </a:r>
            <a:r>
              <a:rPr lang="es-MX" spc="-10" dirty="0" smtClean="0">
                <a:latin typeface="Calibri" panose="020F0502020204030204" pitchFamily="34" charset="0"/>
                <a:ea typeface="Calibri" panose="020F0502020204030204" pitchFamily="34" charset="0"/>
                <a:cs typeface="Calibri" panose="020F0502020204030204" pitchFamily="34" charset="0"/>
              </a:rPr>
              <a:t>a</a:t>
            </a:r>
            <a:r>
              <a:rPr lang="es-MX" spc="10" dirty="0" smtClean="0">
                <a:latin typeface="Calibri" panose="020F0502020204030204" pitchFamily="34" charset="0"/>
                <a:ea typeface="Calibri" panose="020F0502020204030204" pitchFamily="34" charset="0"/>
                <a:cs typeface="Calibri" panose="020F0502020204030204" pitchFamily="34" charset="0"/>
              </a:rPr>
              <a:t>m</a:t>
            </a:r>
            <a:r>
              <a:rPr lang="es-MX" dirty="0" smtClean="0">
                <a:latin typeface="Calibri" panose="020F0502020204030204" pitchFamily="34" charset="0"/>
                <a:ea typeface="Calibri" panose="020F0502020204030204" pitchFamily="34" charset="0"/>
                <a:cs typeface="Calibri" panose="020F0502020204030204" pitchFamily="34" charset="0"/>
              </a:rPr>
              <a:t>po</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C</a:t>
            </a:r>
            <a:r>
              <a:rPr lang="es-MX" spc="-10" dirty="0" smtClean="0">
                <a:latin typeface="Calibri" panose="020F0502020204030204" pitchFamily="34" charset="0"/>
                <a:ea typeface="Calibri" panose="020F0502020204030204" pitchFamily="34" charset="0"/>
                <a:cs typeface="Calibri" panose="020F0502020204030204" pitchFamily="34" charset="0"/>
              </a:rPr>
              <a:t>l</a:t>
            </a:r>
            <a:r>
              <a:rPr lang="es-MX" dirty="0" smtClean="0">
                <a:latin typeface="Calibri" panose="020F0502020204030204" pitchFamily="34" charset="0"/>
                <a:ea typeface="Calibri" panose="020F0502020204030204" pitchFamily="34" charset="0"/>
                <a:cs typeface="Calibri" panose="020F0502020204030204" pitchFamily="34" charset="0"/>
              </a:rPr>
              <a:t>a</a:t>
            </a:r>
            <a:r>
              <a:rPr lang="es-MX" spc="5" dirty="0" smtClean="0">
                <a:latin typeface="Calibri" panose="020F0502020204030204" pitchFamily="34" charset="0"/>
                <a:ea typeface="Calibri" panose="020F0502020204030204" pitchFamily="34" charset="0"/>
                <a:cs typeface="Calibri" panose="020F0502020204030204" pitchFamily="34" charset="0"/>
              </a:rPr>
              <a:t>v</a:t>
            </a:r>
            <a:r>
              <a:rPr lang="es-MX" dirty="0" smtClean="0">
                <a:latin typeface="Calibri" panose="020F0502020204030204" pitchFamily="34" charset="0"/>
                <a:ea typeface="Calibri" panose="020F0502020204030204" pitchFamily="34" charset="0"/>
                <a:cs typeface="Calibri" panose="020F0502020204030204" pitchFamily="34" charset="0"/>
              </a:rPr>
              <a:t>e</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s</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la</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spc="-10" dirty="0" smtClean="0">
                <a:latin typeface="Calibri" panose="020F0502020204030204" pitchFamily="34" charset="0"/>
                <a:ea typeface="Calibri" panose="020F0502020204030204" pitchFamily="34" charset="0"/>
                <a:cs typeface="Calibri" panose="020F0502020204030204" pitchFamily="34" charset="0"/>
              </a:rPr>
              <a:t>c</a:t>
            </a:r>
            <a:r>
              <a:rPr lang="es-MX" spc="5" dirty="0" smtClean="0">
                <a:latin typeface="Calibri" panose="020F0502020204030204" pitchFamily="34" charset="0"/>
                <a:ea typeface="Calibri" panose="020F0502020204030204" pitchFamily="34" charset="0"/>
                <a:cs typeface="Calibri" panose="020F0502020204030204" pitchFamily="34" charset="0"/>
              </a:rPr>
              <a:t>o</a:t>
            </a:r>
            <a:r>
              <a:rPr lang="es-MX" dirty="0" smtClean="0">
                <a:latin typeface="Calibri" panose="020F0502020204030204" pitchFamily="34" charset="0"/>
                <a:ea typeface="Calibri" panose="020F0502020204030204" pitchFamily="34" charset="0"/>
                <a:cs typeface="Calibri" panose="020F0502020204030204" pitchFamily="34" charset="0"/>
              </a:rPr>
              <a:t>ntr</a:t>
            </a:r>
            <a:r>
              <a:rPr lang="es-MX" spc="-10" dirty="0" smtClean="0">
                <a:latin typeface="Calibri" panose="020F0502020204030204" pitchFamily="34" charset="0"/>
                <a:ea typeface="Calibri" panose="020F0502020204030204" pitchFamily="34" charset="0"/>
                <a:cs typeface="Calibri" panose="020F0502020204030204" pitchFamily="34" charset="0"/>
              </a:rPr>
              <a:t>a</a:t>
            </a:r>
            <a:r>
              <a:rPr lang="es-MX" dirty="0" smtClean="0">
                <a:latin typeface="Calibri" panose="020F0502020204030204" pitchFamily="34" charset="0"/>
                <a:ea typeface="Calibri" panose="020F0502020204030204" pitchFamily="34" charset="0"/>
                <a:cs typeface="Calibri" panose="020F0502020204030204" pitchFamily="34" charset="0"/>
              </a:rPr>
              <a:t>s</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ña</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r</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gist</a:t>
            </a:r>
            <a:r>
              <a:rPr lang="es-MX" spc="-10" dirty="0" smtClean="0">
                <a:latin typeface="Calibri" panose="020F0502020204030204" pitchFamily="34" charset="0"/>
                <a:ea typeface="Calibri" panose="020F0502020204030204" pitchFamily="34" charset="0"/>
                <a:cs typeface="Calibri" panose="020F0502020204030204" pitchFamily="34" charset="0"/>
              </a:rPr>
              <a:t>r</a:t>
            </a:r>
            <a:r>
              <a:rPr lang="es-MX" dirty="0" smtClean="0">
                <a:latin typeface="Calibri" panose="020F0502020204030204" pitchFamily="34" charset="0"/>
                <a:ea typeface="Calibri" panose="020F0502020204030204" pitchFamily="34" charset="0"/>
                <a:cs typeface="Calibri" panose="020F0502020204030204" pitchFamily="34" charset="0"/>
              </a:rPr>
              <a:t>ada</a:t>
            </a:r>
            <a:r>
              <a:rPr lang="es-MX" spc="5" dirty="0" smtClean="0">
                <a:latin typeface="Calibri" panose="020F0502020204030204" pitchFamily="34" charset="0"/>
                <a:ea typeface="Calibri" panose="020F0502020204030204" pitchFamily="34" charset="0"/>
                <a:cs typeface="Calibri" panose="020F0502020204030204" pitchFamily="34" charset="0"/>
              </a:rPr>
              <a:t> e</a:t>
            </a:r>
            <a:r>
              <a:rPr lang="es-MX" dirty="0" smtClean="0">
                <a:latin typeface="Calibri" panose="020F0502020204030204" pitchFamily="34" charset="0"/>
                <a:ea typeface="Calibri" panose="020F0502020204030204" pitchFamily="34" charset="0"/>
                <a:cs typeface="Calibri" panose="020F0502020204030204" pitchFamily="34" charset="0"/>
              </a:rPr>
              <a:t>n</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l</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spc="-10" dirty="0" smtClean="0">
                <a:latin typeface="Calibri" panose="020F0502020204030204" pitchFamily="34" charset="0"/>
                <a:ea typeface="Calibri" panose="020F0502020204030204" pitchFamily="34" charset="0"/>
                <a:cs typeface="Calibri" panose="020F0502020204030204" pitchFamily="34" charset="0"/>
              </a:rPr>
              <a:t>Q</a:t>
            </a:r>
            <a:r>
              <a:rPr lang="es-MX" spc="5" dirty="0" smtClean="0">
                <a:latin typeface="Calibri" panose="020F0502020204030204" pitchFamily="34" charset="0"/>
                <a:ea typeface="Calibri" panose="020F0502020204030204" pitchFamily="34" charset="0"/>
                <a:cs typeface="Calibri" panose="020F0502020204030204" pitchFamily="34" charset="0"/>
              </a:rPr>
              <a:t>8</a:t>
            </a:r>
            <a:endParaRPr lang="es-MX" dirty="0"/>
          </a:p>
        </p:txBody>
      </p:sp>
      <p:cxnSp>
        <p:nvCxnSpPr>
          <p:cNvPr id="7" name="Conector recto de flecha 6"/>
          <p:cNvCxnSpPr/>
          <p:nvPr/>
        </p:nvCxnSpPr>
        <p:spPr>
          <a:xfrm>
            <a:off x="2549562" y="3442447"/>
            <a:ext cx="1484556" cy="322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H="1" flipV="1">
            <a:off x="7148511" y="4296451"/>
            <a:ext cx="1274726" cy="9266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0698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TM03090434[[fn=Madera]]</Template>
  <TotalTime>1503</TotalTime>
  <Words>1910</Words>
  <Application>Microsoft Office PowerPoint</Application>
  <PresentationFormat>Panorámica</PresentationFormat>
  <Paragraphs>138</Paragraphs>
  <Slides>23</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33" baseType="lpstr">
      <vt:lpstr>Arial</vt:lpstr>
      <vt:lpstr>Arial Black</vt:lpstr>
      <vt:lpstr>Arial Rounded MT Bold</vt:lpstr>
      <vt:lpstr>Calibri</vt:lpstr>
      <vt:lpstr>Rockwell</vt:lpstr>
      <vt:lpstr>Rockwell Condensed</vt:lpstr>
      <vt:lpstr>Times New Roman</vt:lpstr>
      <vt:lpstr>Wingdings</vt:lpstr>
      <vt:lpstr>Tipo de madera</vt:lpstr>
      <vt:lpstr>Documento</vt:lpstr>
      <vt:lpstr>MANUAL DE REINSCRIPCIÓN 2019-1</vt:lpstr>
      <vt:lpstr>¿Qué hacer?</vt:lpstr>
      <vt:lpstr>Presentación de PowerPoint</vt:lpstr>
      <vt:lpstr>Presentación de PowerPoint</vt:lpstr>
      <vt:lpstr>Presentación de PowerPoint</vt:lpstr>
      <vt:lpstr>Presentación de PowerPoint</vt:lpstr>
      <vt:lpstr>1.- Entrar a la página q8.ith.mx y dar clik en Alumnos  </vt:lpstr>
      <vt:lpstr>Recomendaciones:</vt:lpstr>
      <vt:lpstr>2.- Página de inicio del sistema de inscripciones</vt:lpstr>
      <vt:lpstr>3.- Al ingresar se mostrará un menú, en Materias se muestra el horario, una vez terminada la reinscripción, en Avisos podemos ver:</vt:lpstr>
      <vt:lpstr>NOTAS IMPORTANTES SOBRE EL PAGO:</vt:lpstr>
      <vt:lpstr>Presentación de PowerPoint</vt:lpstr>
      <vt:lpstr>Presentación de PowerPoint</vt:lpstr>
      <vt:lpstr>Presentación de PowerPoint</vt:lpstr>
      <vt:lpstr>Si tienes Adeudos, debes acudir al Departamento señalado para Aclarar la situación: </vt:lpstr>
      <vt:lpstr>Presentación de PowerPoint</vt:lpstr>
      <vt:lpstr>Al seleccionar las materias posibles a cursar nos detalla los horarios disponibles: </vt:lpstr>
      <vt:lpstr>  Dar click sobre el botón &lt;aceptar&gt;, para asignar materia a tu Horario</vt:lpstr>
      <vt:lpstr>En la Retícula se señalan en color morado, las materias seleccionadas</vt:lpstr>
      <vt:lpstr>Presentación de PowerPoint</vt:lpstr>
      <vt:lpstr>Para ver el Horario, damos click en el botón de Materias</vt:lpstr>
      <vt:lpstr>RECUERDA</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 DE INSCRIPCION DEL ALUMNO 2018</dc:title>
  <dc:creator>Coord. inf y sis</dc:creator>
  <cp:lastModifiedBy>Usuario de Windows</cp:lastModifiedBy>
  <cp:revision>51</cp:revision>
  <dcterms:created xsi:type="dcterms:W3CDTF">2017-12-01T18:07:19Z</dcterms:created>
  <dcterms:modified xsi:type="dcterms:W3CDTF">2019-01-16T17:34:17Z</dcterms:modified>
</cp:coreProperties>
</file>